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5"/>
  </p:notesMasterIdLst>
  <p:handoutMasterIdLst>
    <p:handoutMasterId r:id="rId16"/>
  </p:handoutMasterIdLst>
  <p:sldIdLst>
    <p:sldId id="265" r:id="rId5"/>
    <p:sldId id="256" r:id="rId6"/>
    <p:sldId id="294" r:id="rId7"/>
    <p:sldId id="310" r:id="rId8"/>
    <p:sldId id="311" r:id="rId9"/>
    <p:sldId id="323" r:id="rId10"/>
    <p:sldId id="319" r:id="rId11"/>
    <p:sldId id="322" r:id="rId12"/>
    <p:sldId id="324"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37" autoAdjust="0"/>
    <p:restoredTop sz="94607"/>
  </p:normalViewPr>
  <p:slideViewPr>
    <p:cSldViewPr snapToGrid="0" snapToObjects="1">
      <p:cViewPr varScale="1">
        <p:scale>
          <a:sx n="124" d="100"/>
          <a:sy n="124" d="100"/>
        </p:scale>
        <p:origin x="1264"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D7BA79-8328-FC49-898D-020545C6ECEE}" type="datetimeFigureOut">
              <a:rPr lang="en-US" smtClean="0"/>
              <a:t>10/31/24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6A831E-35B9-3943-B34C-03F122C82B8A}" type="slidenum">
              <a:rPr lang="en-US" smtClean="0"/>
              <a:t>‹#›</a:t>
            </a:fld>
            <a:endParaRPr lang="en-US"/>
          </a:p>
        </p:txBody>
      </p:sp>
    </p:spTree>
    <p:extLst>
      <p:ext uri="{BB962C8B-B14F-4D97-AF65-F5344CB8AC3E}">
        <p14:creationId xmlns:p14="http://schemas.microsoft.com/office/powerpoint/2010/main" val="44924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3BC5DE-F2A5-8149-A45E-3B443E210CB1}" type="datetimeFigureOut">
              <a:rPr lang="en-US" smtClean="0"/>
              <a:t>10/31/24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720866-B769-8A49-931D-9DF88A11E7C1}" type="slidenum">
              <a:rPr lang="en-US" smtClean="0"/>
              <a:t>‹#›</a:t>
            </a:fld>
            <a:endParaRPr lang="en-US"/>
          </a:p>
        </p:txBody>
      </p:sp>
    </p:spTree>
    <p:extLst>
      <p:ext uri="{BB962C8B-B14F-4D97-AF65-F5344CB8AC3E}">
        <p14:creationId xmlns:p14="http://schemas.microsoft.com/office/powerpoint/2010/main" val="7475329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B3A488-1E80-E64E-9819-E4CD20B0B970}" type="datetimeFigureOut">
              <a:rPr lang="en-US" smtClean="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997B2-A43C-B747-A952-16987EAAE8B0}" type="slidenum">
              <a:rPr lang="en-US" smtClean="0"/>
              <a:t>‹#›</a:t>
            </a:fld>
            <a:endParaRPr lang="en-US"/>
          </a:p>
        </p:txBody>
      </p:sp>
      <p:pic>
        <p:nvPicPr>
          <p:cNvPr id="11" name="Picture 10">
            <a:extLst>
              <a:ext uri="{FF2B5EF4-FFF2-40B4-BE49-F238E27FC236}">
                <a16:creationId xmlns:a16="http://schemas.microsoft.com/office/drawing/2014/main" id="{4BD70500-6FA0-6443-88AA-F694DB132741}"/>
              </a:ext>
              <a:ext uri="{C183D7F6-B498-43B3-948B-1728B52AA6E4}">
                <adec:decorative xmlns:adec="http://schemas.microsoft.com/office/drawing/2017/decorative" val="1"/>
              </a:ext>
            </a:extLst>
          </p:cNvPr>
          <p:cNvPicPr>
            <a:picLocks noChangeAspect="1"/>
          </p:cNvPicPr>
          <p:nvPr userDrawn="1"/>
        </p:nvPicPr>
        <p:blipFill rotWithShape="1">
          <a:blip r:embed="rId2"/>
          <a:srcRect l="24631" t="3968" r="51442" b="18977"/>
          <a:stretch/>
        </p:blipFill>
        <p:spPr>
          <a:xfrm>
            <a:off x="9141619" y="-1"/>
            <a:ext cx="3050383" cy="6356351"/>
          </a:xfrm>
          <a:prstGeom prst="rect">
            <a:avLst/>
          </a:prstGeom>
        </p:spPr>
      </p:pic>
    </p:spTree>
    <p:extLst>
      <p:ext uri="{BB962C8B-B14F-4D97-AF65-F5344CB8AC3E}">
        <p14:creationId xmlns:p14="http://schemas.microsoft.com/office/powerpoint/2010/main" val="2117436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dirty="0"/>
              <a:t>Click to edit Master title style</a:t>
            </a:r>
          </a:p>
        </p:txBody>
      </p:sp>
      <p:sp>
        <p:nvSpPr>
          <p:cNvPr id="3" name="Picture Placeholder 2"/>
          <p:cNvSpPr>
            <a:spLocks noGrp="1" noChangeAspect="1"/>
          </p:cNvSpPr>
          <p:nvPr>
            <p:ph type="pic" idx="1"/>
          </p:nvPr>
        </p:nvSpPr>
        <p:spPr>
          <a:xfrm>
            <a:off x="3570645" y="767419"/>
            <a:ext cx="8115231"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CB3A488-1E80-E64E-9819-E4CD20B0B970}" type="datetimeFigureOut">
              <a:rPr lang="en-US" smtClean="0"/>
              <a:t>10/31/24</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2434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B3A488-1E80-E64E-9819-E4CD20B0B970}" type="datetimeFigureOut">
              <a:rPr lang="en-US" smtClean="0"/>
              <a:t>10/31/24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561243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B3A488-1E80-E64E-9819-E4CD20B0B970}" type="datetimeFigureOut">
              <a:rPr lang="en-US" smtClean="0"/>
              <a:t>10/31/24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77673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2B0BF5-6C93-3B4B-81AA-BC6769B74A35}"/>
              </a:ext>
            </a:extLst>
          </p:cNvPr>
          <p:cNvSpPr/>
          <p:nvPr userDrawn="1"/>
        </p:nvSpPr>
        <p:spPr>
          <a:xfrm>
            <a:off x="0" y="2"/>
            <a:ext cx="12192000" cy="1395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2466" y="492508"/>
            <a:ext cx="11417713" cy="704963"/>
          </a:xfrm>
        </p:spPr>
        <p:txBody>
          <a:bodyPr/>
          <a:lstStyle/>
          <a:p>
            <a:r>
              <a:rPr lang="en-US" dirty="0"/>
              <a:t>Click to edit Master title style</a:t>
            </a:r>
          </a:p>
        </p:txBody>
      </p:sp>
      <p:sp>
        <p:nvSpPr>
          <p:cNvPr id="3" name="Content Placeholder 2"/>
          <p:cNvSpPr>
            <a:spLocks noGrp="1"/>
          </p:cNvSpPr>
          <p:nvPr>
            <p:ph idx="1"/>
          </p:nvPr>
        </p:nvSpPr>
        <p:spPr>
          <a:xfrm>
            <a:off x="938464" y="1708484"/>
            <a:ext cx="10299032" cy="4276264"/>
          </a:xfrm>
        </p:spPr>
        <p:txBody>
          <a:bodyPr/>
          <a:lstStyle>
            <a:lvl1pPr marL="182880" indent="-182880">
              <a:buFont typeface="Wingdings" pitchFamily="2" charset="2"/>
              <a:buChar char="Ø"/>
              <a:defRPr/>
            </a:lvl1pPr>
            <a:lvl2pPr marL="685800" indent="-182880">
              <a:buFont typeface="Wingdings" pitchFamily="2" charset="2"/>
              <a:buChar char="Ø"/>
              <a:defRPr/>
            </a:lvl2pPr>
            <a:lvl3pPr marL="1143000" indent="-182880">
              <a:buFont typeface="Wingdings" pitchFamily="2" charset="2"/>
              <a:buChar char="Ø"/>
              <a:defRPr/>
            </a:lvl3pPr>
            <a:lvl4pPr marL="1600200" indent="-182880">
              <a:buFont typeface="Wingdings" pitchFamily="2" charset="2"/>
              <a:buChar char="Ø"/>
              <a:defRPr/>
            </a:lvl4pPr>
            <a:lvl5pPr marL="2057400" indent="-182880">
              <a:buFont typeface="Wingdings"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CB3A488-1E80-E64E-9819-E4CD20B0B970}" type="datetimeFigureOut">
              <a:rPr lang="en-US" smtClean="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35769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3A488-1E80-E64E-9819-E4CD20B0B970}" type="datetimeFigureOut">
              <a:rPr lang="en-US" smtClean="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34762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CB3A488-1E80-E64E-9819-E4CD20B0B970}" type="datetimeFigureOut">
              <a:rPr lang="en-US" smtClean="0"/>
              <a:t>10/31/24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1456336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CB3A488-1E80-E64E-9819-E4CD20B0B970}" type="datetimeFigureOut">
              <a:rPr lang="en-US" smtClean="0"/>
              <a:t>10/31/24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123697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8"/>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CB3A488-1E80-E64E-9819-E4CD20B0B970}" type="datetimeFigureOut">
              <a:rPr lang="en-US" smtClean="0"/>
              <a:t>10/31/24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302941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CB3A488-1E80-E64E-9819-E4CD20B0B970}" type="datetimeFigureOut">
              <a:rPr lang="en-US" smtClean="0"/>
              <a:t>10/31/24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337603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B3A488-1E80-E64E-9819-E4CD20B0B970}" type="datetimeFigureOut">
              <a:rPr lang="en-US" smtClean="0"/>
              <a:t>10/31/24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118805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CB3A488-1E80-E64E-9819-E4CD20B0B970}" type="datetimeFigureOut">
              <a:rPr lang="en-US" smtClean="0"/>
              <a:t>10/31/24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08237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9"/>
            <a:ext cx="2947483" cy="46011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2"/>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Avenir Next" panose="020B0503020202020204" pitchFamily="34" charset="0"/>
              </a:defRPr>
            </a:lvl1pPr>
          </a:lstStyle>
          <a:p>
            <a:fld id="{5CB3A488-1E80-E64E-9819-E4CD20B0B970}" type="datetimeFigureOut">
              <a:rPr lang="en-US" smtClean="0"/>
              <a:pPr/>
              <a:t>10/31/24</a:t>
            </a:fld>
            <a:endParaRPr lang="en-US" dirty="0"/>
          </a:p>
        </p:txBody>
      </p:sp>
      <p:sp>
        <p:nvSpPr>
          <p:cNvPr id="5" name="Footer Placeholder 4"/>
          <p:cNvSpPr>
            <a:spLocks noGrp="1"/>
          </p:cNvSpPr>
          <p:nvPr>
            <p:ph type="ftr" sz="quarter" idx="3"/>
          </p:nvPr>
        </p:nvSpPr>
        <p:spPr>
          <a:xfrm>
            <a:off x="3869268" y="6356352"/>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Avenir Next" panose="020B0503020202020204" pitchFamily="34" charset="0"/>
              </a:defRPr>
            </a:lvl1pPr>
          </a:lstStyle>
          <a:p>
            <a:endParaRPr lang="en-US" dirty="0"/>
          </a:p>
        </p:txBody>
      </p:sp>
      <p:sp>
        <p:nvSpPr>
          <p:cNvPr id="6" name="Slide Number Placeholder 5"/>
          <p:cNvSpPr>
            <a:spLocks noGrp="1"/>
          </p:cNvSpPr>
          <p:nvPr>
            <p:ph type="sldNum" sz="quarter" idx="4"/>
          </p:nvPr>
        </p:nvSpPr>
        <p:spPr>
          <a:xfrm>
            <a:off x="10634137" y="6356352"/>
            <a:ext cx="1530927" cy="365125"/>
          </a:xfrm>
          <a:prstGeom prst="rect">
            <a:avLst/>
          </a:prstGeom>
        </p:spPr>
        <p:txBody>
          <a:bodyPr vert="horz" lIns="91440" tIns="45720" rIns="91440" bIns="45720" rtlCol="0" anchor="ctr"/>
          <a:lstStyle>
            <a:lvl1pPr algn="r">
              <a:defRPr sz="1200" b="1">
                <a:solidFill>
                  <a:schemeClr val="accent1"/>
                </a:solidFill>
                <a:latin typeface="Avenir Next" panose="020B0503020202020204" pitchFamily="34" charset="0"/>
              </a:defRPr>
            </a:lvl1pPr>
          </a:lstStyle>
          <a:p>
            <a:fld id="{101997B2-A43C-B747-A952-16987EAAE8B0}" type="slidenum">
              <a:rPr lang="en-US" smtClean="0"/>
              <a:pPr/>
              <a:t>‹#›</a:t>
            </a:fld>
            <a:endParaRPr lang="en-US" dirty="0"/>
          </a:p>
        </p:txBody>
      </p:sp>
    </p:spTree>
    <p:extLst>
      <p:ext uri="{BB962C8B-B14F-4D97-AF65-F5344CB8AC3E}">
        <p14:creationId xmlns:p14="http://schemas.microsoft.com/office/powerpoint/2010/main" val="15898611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96"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3600" b="1" i="0" kern="1200" spc="-60" baseline="0">
          <a:solidFill>
            <a:srgbClr val="FFFFFF"/>
          </a:solidFill>
          <a:latin typeface="Avenir Next Demi Bold" panose="020B0503020202020204" pitchFamily="34" charset="0"/>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Avenir Next Medium" panose="020B0503020202020204" pitchFamily="34"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Avenir Next" panose="020B0503020202020204" pitchFamily="34"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Avenir Next" panose="020B0503020202020204" pitchFamily="34"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venir Next" panose="020B0503020202020204" pitchFamily="34"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47169E-D938-4845-95F1-170001C20B6D}"/>
              </a:ext>
              <a:ext uri="{C183D7F6-B498-43B3-948B-1728B52AA6E4}">
                <adec:decorative xmlns:adec="http://schemas.microsoft.com/office/drawing/2017/decorative" val="1"/>
              </a:ext>
            </a:extLst>
          </p:cNvPr>
          <p:cNvPicPr>
            <a:picLocks noChangeAspect="1"/>
          </p:cNvPicPr>
          <p:nvPr/>
        </p:nvPicPr>
        <p:blipFill rotWithShape="1">
          <a:blip r:embed="rId2"/>
          <a:srcRect l="12326" t="15321" r="48339" b="32314"/>
          <a:stretch/>
        </p:blipFill>
        <p:spPr>
          <a:xfrm>
            <a:off x="-2390587" y="-2488843"/>
            <a:ext cx="7961601" cy="6858000"/>
          </a:xfrm>
          <a:prstGeom prst="rect">
            <a:avLst/>
          </a:prstGeom>
        </p:spPr>
      </p:pic>
      <p:pic>
        <p:nvPicPr>
          <p:cNvPr id="8" name="Picture 7" descr="Incompass Michigan Logo">
            <a:extLst>
              <a:ext uri="{FF2B5EF4-FFF2-40B4-BE49-F238E27FC236}">
                <a16:creationId xmlns:a16="http://schemas.microsoft.com/office/drawing/2014/main" id="{FB6BF030-FDA5-AD4B-8D53-F9C57C5E444C}"/>
              </a:ext>
            </a:extLst>
          </p:cNvPr>
          <p:cNvPicPr>
            <a:picLocks noChangeAspect="1"/>
          </p:cNvPicPr>
          <p:nvPr/>
        </p:nvPicPr>
        <p:blipFill rotWithShape="1">
          <a:blip r:embed="rId3"/>
          <a:srcRect t="31338" b="29226"/>
          <a:stretch/>
        </p:blipFill>
        <p:spPr>
          <a:xfrm>
            <a:off x="5088081" y="940157"/>
            <a:ext cx="6335481" cy="2498502"/>
          </a:xfrm>
          <a:prstGeom prst="rect">
            <a:avLst/>
          </a:prstGeom>
        </p:spPr>
      </p:pic>
      <p:sp>
        <p:nvSpPr>
          <p:cNvPr id="11" name="TextBox 10">
            <a:extLst>
              <a:ext uri="{FF2B5EF4-FFF2-40B4-BE49-F238E27FC236}">
                <a16:creationId xmlns:a16="http://schemas.microsoft.com/office/drawing/2014/main" id="{B9DDB7D1-7823-CB42-92BC-349C932343DB}"/>
              </a:ext>
            </a:extLst>
          </p:cNvPr>
          <p:cNvSpPr txBox="1"/>
          <p:nvPr/>
        </p:nvSpPr>
        <p:spPr>
          <a:xfrm>
            <a:off x="6267311" y="4223361"/>
            <a:ext cx="5156251" cy="1200329"/>
          </a:xfrm>
          <a:prstGeom prst="rect">
            <a:avLst/>
          </a:prstGeom>
          <a:noFill/>
        </p:spPr>
        <p:txBody>
          <a:bodyPr wrap="square" rtlCol="0">
            <a:spAutoFit/>
          </a:bodyPr>
          <a:lstStyle/>
          <a:p>
            <a:r>
              <a:rPr lang="en-US" sz="2400" i="1" dirty="0" err="1">
                <a:solidFill>
                  <a:schemeClr val="tx2"/>
                </a:solidFill>
                <a:latin typeface="Avenir Next" panose="020B0503020202020204" pitchFamily="34" charset="0"/>
              </a:rPr>
              <a:t>re:con</a:t>
            </a:r>
            <a:endParaRPr lang="en-US" sz="2400" i="1" dirty="0">
              <a:solidFill>
                <a:schemeClr val="tx2"/>
              </a:solidFill>
              <a:latin typeface="Avenir Next" panose="020B0503020202020204" pitchFamily="34" charset="0"/>
            </a:endParaRPr>
          </a:p>
          <a:p>
            <a:r>
              <a:rPr lang="en-US" sz="2400" i="1" dirty="0">
                <a:solidFill>
                  <a:schemeClr val="tx2"/>
                </a:solidFill>
                <a:latin typeface="Avenir Next" panose="020B0503020202020204" pitchFamily="34" charset="0"/>
              </a:rPr>
              <a:t>The Convention of New Beginnings</a:t>
            </a:r>
          </a:p>
          <a:p>
            <a:r>
              <a:rPr lang="en-US" sz="2400" i="1" dirty="0">
                <a:solidFill>
                  <a:schemeClr val="tx2"/>
                </a:solidFill>
                <a:latin typeface="Avenir Next" panose="020B0503020202020204" pitchFamily="34" charset="0"/>
              </a:rPr>
              <a:t>November 8, 2024</a:t>
            </a:r>
          </a:p>
        </p:txBody>
      </p:sp>
    </p:spTree>
    <p:extLst>
      <p:ext uri="{BB962C8B-B14F-4D97-AF65-F5344CB8AC3E}">
        <p14:creationId xmlns:p14="http://schemas.microsoft.com/office/powerpoint/2010/main" val="212113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6918E-2658-4F43-8A12-0AF35FEED0A2}"/>
              </a:ext>
            </a:extLst>
          </p:cNvPr>
          <p:cNvSpPr>
            <a:spLocks noGrp="1"/>
          </p:cNvSpPr>
          <p:nvPr>
            <p:ph type="title"/>
          </p:nvPr>
        </p:nvSpPr>
        <p:spPr/>
        <p:txBody>
          <a:bodyPr/>
          <a:lstStyle/>
          <a:p>
            <a:r>
              <a:rPr lang="en-US" dirty="0"/>
              <a:t>Thank You!</a:t>
            </a:r>
          </a:p>
        </p:txBody>
      </p:sp>
      <p:pic>
        <p:nvPicPr>
          <p:cNvPr id="5" name="Picture Placeholder 4" descr="incompass with tagline cmyk.png"/>
          <p:cNvPicPr>
            <a:picLocks noGrp="1" noChangeAspect="1"/>
          </p:cNvPicPr>
          <p:nvPr>
            <p:ph type="pic" idx="1"/>
          </p:nvPr>
        </p:nvPicPr>
        <p:blipFill>
          <a:blip r:embed="rId2">
            <a:extLst>
              <a:ext uri="{28A0092B-C50C-407E-A947-70E740481C1C}">
                <a14:useLocalDpi xmlns:a14="http://schemas.microsoft.com/office/drawing/2010/main" val="0"/>
              </a:ext>
            </a:extLst>
          </a:blip>
          <a:srcRect t="-32385" b="-32385"/>
          <a:stretch>
            <a:fillRect/>
          </a:stretch>
        </p:blipFill>
        <p:spPr>
          <a:xfrm>
            <a:off x="3865208" y="911978"/>
            <a:ext cx="7663501" cy="5034045"/>
          </a:xfrm>
        </p:spPr>
      </p:pic>
      <p:sp>
        <p:nvSpPr>
          <p:cNvPr id="4" name="Text Placeholder 3">
            <a:extLst>
              <a:ext uri="{FF2B5EF4-FFF2-40B4-BE49-F238E27FC236}">
                <a16:creationId xmlns:a16="http://schemas.microsoft.com/office/drawing/2014/main" id="{6A13B772-3EE1-5249-87B3-B86711C34282}"/>
              </a:ext>
            </a:extLst>
          </p:cNvPr>
          <p:cNvSpPr>
            <a:spLocks noGrp="1"/>
          </p:cNvSpPr>
          <p:nvPr>
            <p:ph type="body" sz="half" idx="2"/>
          </p:nvPr>
        </p:nvSpPr>
        <p:spPr/>
        <p:txBody>
          <a:bodyPr/>
          <a:lstStyle/>
          <a:p>
            <a:endParaRPr lang="en-US" dirty="0"/>
          </a:p>
          <a:p>
            <a:r>
              <a:rPr lang="en-US" dirty="0"/>
              <a:t>Incompass Michigan remains committed to being a trusted resource for getting connected and staying informed.</a:t>
            </a:r>
          </a:p>
        </p:txBody>
      </p:sp>
    </p:spTree>
    <p:extLst>
      <p:ext uri="{BB962C8B-B14F-4D97-AF65-F5344CB8AC3E}">
        <p14:creationId xmlns:p14="http://schemas.microsoft.com/office/powerpoint/2010/main" val="2209042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78F5-3FD4-4F4F-A2D2-781196E8B8A9}"/>
              </a:ext>
            </a:extLst>
          </p:cNvPr>
          <p:cNvSpPr>
            <a:spLocks noGrp="1"/>
          </p:cNvSpPr>
          <p:nvPr>
            <p:ph type="ctrTitle"/>
          </p:nvPr>
        </p:nvSpPr>
        <p:spPr>
          <a:xfrm>
            <a:off x="874353" y="1579093"/>
            <a:ext cx="7315200" cy="3255264"/>
          </a:xfrm>
        </p:spPr>
        <p:txBody>
          <a:bodyPr>
            <a:normAutofit/>
          </a:bodyPr>
          <a:lstStyle/>
          <a:p>
            <a:r>
              <a:rPr lang="en-US" sz="4000" dirty="0"/>
              <a:t>Policy</a:t>
            </a:r>
            <a:br>
              <a:rPr lang="en-US" sz="4000" dirty="0"/>
            </a:br>
            <a:r>
              <a:rPr lang="en-US" sz="4000" dirty="0"/>
              <a:t>and Politics</a:t>
            </a:r>
            <a:br>
              <a:rPr lang="en-US" sz="4000" dirty="0"/>
            </a:br>
            <a:r>
              <a:rPr lang="en-US" sz="4000" dirty="0"/>
              <a:t>Post-Election</a:t>
            </a:r>
          </a:p>
        </p:txBody>
      </p:sp>
      <p:pic>
        <p:nvPicPr>
          <p:cNvPr id="6" name="Picture 5">
            <a:extLst>
              <a:ext uri="{FF2B5EF4-FFF2-40B4-BE49-F238E27FC236}">
                <a16:creationId xmlns:a16="http://schemas.microsoft.com/office/drawing/2014/main" id="{55744296-E0A0-A851-C98B-197115BFE623}"/>
              </a:ext>
            </a:extLst>
          </p:cNvPr>
          <p:cNvPicPr>
            <a:picLocks noChangeAspect="1"/>
          </p:cNvPicPr>
          <p:nvPr/>
        </p:nvPicPr>
        <p:blipFill>
          <a:blip r:embed="rId2"/>
          <a:stretch>
            <a:fillRect/>
          </a:stretch>
        </p:blipFill>
        <p:spPr>
          <a:xfrm>
            <a:off x="4531953" y="675512"/>
            <a:ext cx="4678791" cy="1638995"/>
          </a:xfrm>
          <a:prstGeom prst="rect">
            <a:avLst/>
          </a:prstGeom>
        </p:spPr>
      </p:pic>
    </p:spTree>
    <p:extLst>
      <p:ext uri="{BB962C8B-B14F-4D97-AF65-F5344CB8AC3E}">
        <p14:creationId xmlns:p14="http://schemas.microsoft.com/office/powerpoint/2010/main" val="1829738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80F2-8901-154B-BC18-F3888A887E99}"/>
              </a:ext>
            </a:extLst>
          </p:cNvPr>
          <p:cNvSpPr>
            <a:spLocks noGrp="1"/>
          </p:cNvSpPr>
          <p:nvPr>
            <p:ph type="title"/>
          </p:nvPr>
        </p:nvSpPr>
        <p:spPr>
          <a:xfrm>
            <a:off x="336125" y="1257916"/>
            <a:ext cx="2834640" cy="2377440"/>
          </a:xfrm>
        </p:spPr>
        <p:txBody>
          <a:bodyPr>
            <a:normAutofit/>
          </a:bodyPr>
          <a:lstStyle/>
          <a:p>
            <a:r>
              <a:rPr lang="en-US" dirty="0"/>
              <a:t>PRESENTERS</a:t>
            </a:r>
          </a:p>
        </p:txBody>
      </p:sp>
      <p:sp>
        <p:nvSpPr>
          <p:cNvPr id="3" name="Content Placeholder 2">
            <a:extLst>
              <a:ext uri="{FF2B5EF4-FFF2-40B4-BE49-F238E27FC236}">
                <a16:creationId xmlns:a16="http://schemas.microsoft.com/office/drawing/2014/main" id="{0B03FFD3-6292-F340-ADFC-3CE4DBEBF682}"/>
              </a:ext>
            </a:extLst>
          </p:cNvPr>
          <p:cNvSpPr>
            <a:spLocks noGrp="1"/>
          </p:cNvSpPr>
          <p:nvPr>
            <p:ph idx="1"/>
          </p:nvPr>
        </p:nvSpPr>
        <p:spPr>
          <a:xfrm>
            <a:off x="3829277" y="302009"/>
            <a:ext cx="6616241" cy="6047276"/>
          </a:xfrm>
        </p:spPr>
        <p:txBody>
          <a:bodyPr>
            <a:normAutofit/>
          </a:bodyPr>
          <a:lstStyle/>
          <a:p>
            <a:pPr marL="0" indent="0">
              <a:buNone/>
            </a:pPr>
            <a:endParaRPr lang="en-US" sz="2800" dirty="0">
              <a:solidFill>
                <a:schemeClr val="tx1"/>
              </a:solidFill>
            </a:endParaRPr>
          </a:p>
          <a:p>
            <a:r>
              <a:rPr lang="en-US" sz="2800" dirty="0">
                <a:solidFill>
                  <a:schemeClr val="tx1"/>
                </a:solidFill>
              </a:rPr>
              <a:t>Todd Culver, </a:t>
            </a:r>
            <a:r>
              <a:rPr lang="en-US" sz="2800" dirty="0" err="1">
                <a:solidFill>
                  <a:schemeClr val="tx1"/>
                </a:solidFill>
              </a:rPr>
              <a:t>Incompass</a:t>
            </a:r>
            <a:r>
              <a:rPr lang="en-US" sz="2800" dirty="0">
                <a:solidFill>
                  <a:schemeClr val="tx1"/>
                </a:solidFill>
              </a:rPr>
              <a:t> Michigan</a:t>
            </a:r>
          </a:p>
          <a:p>
            <a:r>
              <a:rPr lang="en-US" sz="2800" dirty="0">
                <a:solidFill>
                  <a:schemeClr val="tx1"/>
                </a:solidFill>
              </a:rPr>
              <a:t>Malcolm </a:t>
            </a:r>
            <a:r>
              <a:rPr lang="en-US" sz="2800" dirty="0" err="1">
                <a:solidFill>
                  <a:schemeClr val="tx1"/>
                </a:solidFill>
              </a:rPr>
              <a:t>Ketke</a:t>
            </a:r>
            <a:r>
              <a:rPr lang="en-US" sz="2800" dirty="0">
                <a:solidFill>
                  <a:schemeClr val="tx1"/>
                </a:solidFill>
              </a:rPr>
              <a:t>, MSHA</a:t>
            </a:r>
          </a:p>
          <a:p>
            <a:pPr marL="0" indent="0">
              <a:buNone/>
            </a:pPr>
            <a:endParaRPr lang="en-US" b="1" i="1" dirty="0">
              <a:solidFill>
                <a:schemeClr val="tx1"/>
              </a:solidFill>
            </a:endParaRPr>
          </a:p>
        </p:txBody>
      </p:sp>
    </p:spTree>
    <p:extLst>
      <p:ext uri="{BB962C8B-B14F-4D97-AF65-F5344CB8AC3E}">
        <p14:creationId xmlns:p14="http://schemas.microsoft.com/office/powerpoint/2010/main" val="369096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AGENDA</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1294844" y="2059083"/>
            <a:ext cx="8957116" cy="4115885"/>
          </a:xfrm>
        </p:spPr>
        <p:txBody>
          <a:bodyPr>
            <a:noAutofit/>
          </a:bodyPr>
          <a:lstStyle/>
          <a:p>
            <a:pPr algn="l">
              <a:buFont typeface="Arial" panose="020B0604020202020204" pitchFamily="34" charset="0"/>
              <a:buChar char="•"/>
            </a:pPr>
            <a:r>
              <a:rPr lang="en-US" sz="2400" b="0" i="0" u="none" strike="noStrike" dirty="0">
                <a:solidFill>
                  <a:srgbClr val="000000"/>
                </a:solidFill>
                <a:effectLst/>
                <a:latin typeface="inherit"/>
              </a:rPr>
              <a:t>POLITICS: General legislative priorities, including the state budget</a:t>
            </a:r>
            <a:endParaRPr lang="en-US" sz="2400" b="0" i="0" u="none" strike="noStrike" dirty="0">
              <a:solidFill>
                <a:srgbClr val="000000"/>
              </a:solidFill>
              <a:effectLst/>
              <a:latin typeface="Aptos" panose="020B0004020202020204" pitchFamily="34" charset="0"/>
            </a:endParaRPr>
          </a:p>
          <a:p>
            <a:pPr algn="l">
              <a:buFont typeface="Arial" panose="020B0604020202020204" pitchFamily="34" charset="0"/>
              <a:buChar char="•"/>
            </a:pPr>
            <a:r>
              <a:rPr lang="en-US" sz="2400" b="0" i="0" u="none" strike="noStrike" dirty="0">
                <a:solidFill>
                  <a:srgbClr val="000000"/>
                </a:solidFill>
                <a:effectLst/>
                <a:latin typeface="inherit"/>
              </a:rPr>
              <a:t>2024 Election results</a:t>
            </a:r>
            <a:endParaRPr lang="en-US" sz="2400" b="0" i="0" u="none" strike="noStrike" dirty="0">
              <a:solidFill>
                <a:srgbClr val="000000"/>
              </a:solidFill>
              <a:effectLst/>
              <a:latin typeface="Aptos" panose="020B0004020202020204" pitchFamily="34" charset="0"/>
            </a:endParaRPr>
          </a:p>
          <a:p>
            <a:pPr algn="l">
              <a:buFont typeface="Arial" panose="020B0604020202020204" pitchFamily="34" charset="0"/>
              <a:buChar char="•"/>
            </a:pPr>
            <a:r>
              <a:rPr lang="en-US" sz="2400" b="0" i="0" u="none" strike="noStrike" dirty="0">
                <a:solidFill>
                  <a:srgbClr val="000000"/>
                </a:solidFill>
                <a:effectLst/>
                <a:latin typeface="inherit"/>
              </a:rPr>
              <a:t>“Lame Duck” expectations</a:t>
            </a:r>
          </a:p>
          <a:p>
            <a:pPr lvl="1">
              <a:buFont typeface="Arial" panose="020B0604020202020204" pitchFamily="34" charset="0"/>
              <a:buChar char="•"/>
            </a:pPr>
            <a:r>
              <a:rPr lang="en-US" sz="2400" b="0" i="0" u="none" strike="noStrike" dirty="0">
                <a:solidFill>
                  <a:srgbClr val="000000"/>
                </a:solidFill>
                <a:effectLst/>
                <a:latin typeface="inherit"/>
              </a:rPr>
              <a:t>Including Earned Sick Time Act and Minimum Wage</a:t>
            </a:r>
            <a:endParaRPr lang="en-US" sz="2400" b="0" i="0" u="none" strike="noStrike" dirty="0">
              <a:solidFill>
                <a:srgbClr val="000000"/>
              </a:solidFill>
              <a:effectLst/>
              <a:latin typeface="Aptos" panose="020B0004020202020204" pitchFamily="34" charset="0"/>
            </a:endParaRPr>
          </a:p>
          <a:p>
            <a:pPr algn="l">
              <a:buFont typeface="Arial" panose="020B0604020202020204" pitchFamily="34" charset="0"/>
              <a:buChar char="•"/>
            </a:pPr>
            <a:r>
              <a:rPr lang="en-US" sz="2400" b="0" i="0" u="none" strike="noStrike" dirty="0">
                <a:solidFill>
                  <a:srgbClr val="000000"/>
                </a:solidFill>
                <a:effectLst/>
                <a:latin typeface="inherit"/>
              </a:rPr>
              <a:t>2025 Goals</a:t>
            </a:r>
          </a:p>
          <a:p>
            <a:pPr algn="l">
              <a:buFont typeface="Arial" panose="020B0604020202020204" pitchFamily="34" charset="0"/>
              <a:buChar char="•"/>
            </a:pPr>
            <a:r>
              <a:rPr lang="en-US" sz="2400" b="0" i="0" u="none" strike="noStrike" dirty="0">
                <a:solidFill>
                  <a:srgbClr val="000000"/>
                </a:solidFill>
                <a:effectLst/>
                <a:latin typeface="inherit"/>
              </a:rPr>
              <a:t>Legislative priorities on disability-specific issues </a:t>
            </a:r>
          </a:p>
          <a:p>
            <a:pPr lvl="1">
              <a:buFont typeface="Arial" panose="020B0604020202020204" pitchFamily="34" charset="0"/>
              <a:buChar char="•"/>
            </a:pPr>
            <a:r>
              <a:rPr lang="en-US" sz="2400" b="0" i="0" u="none" strike="noStrike" dirty="0">
                <a:solidFill>
                  <a:srgbClr val="000000"/>
                </a:solidFill>
                <a:effectLst/>
                <a:latin typeface="inherit"/>
              </a:rPr>
              <a:t>Legislative Disability Caucus</a:t>
            </a:r>
            <a:endParaRPr lang="en-US" sz="2400" dirty="0">
              <a:solidFill>
                <a:srgbClr val="000000"/>
              </a:solidFill>
              <a:latin typeface="Aptos" panose="020B0004020202020204" pitchFamily="34" charset="0"/>
            </a:endParaRPr>
          </a:p>
          <a:p>
            <a:pPr lvl="1">
              <a:buFont typeface="Arial" panose="020B0604020202020204" pitchFamily="34" charset="0"/>
              <a:buChar char="•"/>
            </a:pPr>
            <a:r>
              <a:rPr lang="en-US" sz="2400" dirty="0">
                <a:solidFill>
                  <a:srgbClr val="000000"/>
                </a:solidFill>
                <a:latin typeface="inherit"/>
              </a:rPr>
              <a:t>D</a:t>
            </a:r>
            <a:r>
              <a:rPr lang="en-US" sz="2400" b="0" i="0" u="none" strike="noStrike" dirty="0">
                <a:solidFill>
                  <a:srgbClr val="000000"/>
                </a:solidFill>
                <a:effectLst/>
                <a:latin typeface="inherit"/>
              </a:rPr>
              <a:t>irect care worker wages, and the current workforce crisis</a:t>
            </a:r>
            <a:endParaRPr lang="en-US" sz="2400" b="0" i="0" u="none" strike="noStrike" dirty="0">
              <a:solidFill>
                <a:srgbClr val="000000"/>
              </a:solidFill>
              <a:effectLst/>
              <a:latin typeface="Aptos" panose="020B0004020202020204" pitchFamily="34" charset="0"/>
            </a:endParaRPr>
          </a:p>
          <a:p>
            <a:pPr algn="l">
              <a:buFont typeface="Arial" panose="020B0604020202020204" pitchFamily="34" charset="0"/>
              <a:buChar char="•"/>
            </a:pPr>
            <a:r>
              <a:rPr lang="en-US" sz="2400" b="0" i="0" u="none" strike="noStrike" dirty="0">
                <a:solidFill>
                  <a:srgbClr val="000000"/>
                </a:solidFill>
                <a:effectLst/>
                <a:latin typeface="inherit"/>
              </a:rPr>
              <a:t>POLICY: Summary of current key issues</a:t>
            </a:r>
          </a:p>
          <a:p>
            <a:pPr lvl="1">
              <a:buFont typeface="Arial" panose="020B0604020202020204" pitchFamily="34" charset="0"/>
              <a:buChar char="•"/>
            </a:pPr>
            <a:r>
              <a:rPr lang="en-US" sz="2400" b="0" i="0" u="none" strike="noStrike" dirty="0">
                <a:solidFill>
                  <a:srgbClr val="000000"/>
                </a:solidFill>
                <a:effectLst/>
                <a:latin typeface="inherit"/>
              </a:rPr>
              <a:t>Advocacy and engagement strategies</a:t>
            </a:r>
            <a:endParaRPr lang="en-US" sz="2400" b="0" i="0" u="none" strike="noStrike" dirty="0">
              <a:solidFill>
                <a:srgbClr val="000000"/>
              </a:solidFill>
              <a:effectLst/>
              <a:latin typeface="Aptos" panose="020B0004020202020204" pitchFamily="34" charset="0"/>
            </a:endParaRPr>
          </a:p>
        </p:txBody>
      </p:sp>
    </p:spTree>
    <p:extLst>
      <p:ext uri="{BB962C8B-B14F-4D97-AF65-F5344CB8AC3E}">
        <p14:creationId xmlns:p14="http://schemas.microsoft.com/office/powerpoint/2010/main" val="2371691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LEGISLATIVE DISABILITY CAUCUS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1294844" y="2059083"/>
            <a:ext cx="8957116" cy="4115885"/>
          </a:xfrm>
        </p:spPr>
        <p:txBody>
          <a:bodyPr>
            <a:noAutofit/>
          </a:bodyPr>
          <a:lstStyle/>
          <a:p>
            <a:pPr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Rep. Sharon MacDonnell (D-56), Chair</a:t>
            </a:r>
          </a:p>
          <a:p>
            <a:pPr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POLICY AREAS OF INTEREST:</a:t>
            </a:r>
          </a:p>
          <a:p>
            <a:pPr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direct care worker shortage</a:t>
            </a:r>
          </a:p>
          <a:p>
            <a:pPr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affordable and accessible housing</a:t>
            </a:r>
          </a:p>
          <a:p>
            <a:pPr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continuity of supports and services through CMH</a:t>
            </a:r>
          </a:p>
          <a:p>
            <a:pPr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independent living through home-based and community-based services</a:t>
            </a:r>
          </a:p>
          <a:p>
            <a:pPr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economic self-sufficiency</a:t>
            </a:r>
          </a:p>
          <a:p>
            <a:pPr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ADA compliance</a:t>
            </a:r>
            <a:endParaRPr lang="en-US" sz="2400" b="0" i="0" u="none" strike="noStrike" dirty="0">
              <a:solidFill>
                <a:srgbClr val="000000"/>
              </a:solidFill>
              <a:effectLst/>
              <a:latin typeface="Aptos" panose="020B0004020202020204" pitchFamily="34" charset="0"/>
            </a:endParaRPr>
          </a:p>
        </p:txBody>
      </p:sp>
    </p:spTree>
    <p:extLst>
      <p:ext uri="{BB962C8B-B14F-4D97-AF65-F5344CB8AC3E}">
        <p14:creationId xmlns:p14="http://schemas.microsoft.com/office/powerpoint/2010/main" val="1705738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In District Advocacy</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667446" y="2072432"/>
            <a:ext cx="10505588" cy="4115885"/>
          </a:xfrm>
        </p:spPr>
        <p:txBody>
          <a:bodyPr>
            <a:noAutofit/>
          </a:bodyPr>
          <a:lstStyle/>
          <a:p>
            <a:r>
              <a:rPr lang="en-US" sz="2400" dirty="0"/>
              <a:t>Invite legislators to your organization</a:t>
            </a:r>
          </a:p>
          <a:p>
            <a:r>
              <a:rPr lang="en-US" sz="2400" dirty="0"/>
              <a:t>What you do matters, and the best way for legislators to truly understand the the impact of your work in their district is to learn about the individuals impacted by their decisions by inviting them to your organization to see for themselves</a:t>
            </a:r>
          </a:p>
          <a:p>
            <a:pPr lvl="1"/>
            <a:r>
              <a:rPr lang="en-US" sz="2200" dirty="0"/>
              <a:t>Invite them for a tour</a:t>
            </a:r>
          </a:p>
          <a:p>
            <a:pPr lvl="1"/>
            <a:r>
              <a:rPr lang="en-US" sz="2400" dirty="0"/>
              <a:t>Invite them to open houses and special events</a:t>
            </a:r>
          </a:p>
          <a:p>
            <a:pPr lvl="1"/>
            <a:r>
              <a:rPr lang="en-US" sz="2400" dirty="0"/>
              <a:t>Invite them to meet with the individuals you serve</a:t>
            </a:r>
          </a:p>
          <a:p>
            <a:r>
              <a:rPr lang="en-US" sz="2400" dirty="0"/>
              <a:t>The better educated they are about your programs and services, the better informed they are to act on legislation – including the state budget - that could impact you</a:t>
            </a:r>
          </a:p>
          <a:p>
            <a:endParaRPr lang="en-US" sz="2400" dirty="0"/>
          </a:p>
        </p:txBody>
      </p:sp>
    </p:spTree>
    <p:extLst>
      <p:ext uri="{BB962C8B-B14F-4D97-AF65-F5344CB8AC3E}">
        <p14:creationId xmlns:p14="http://schemas.microsoft.com/office/powerpoint/2010/main" val="2935090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Current Key Issues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654098" y="2486248"/>
            <a:ext cx="10505588" cy="4115885"/>
          </a:xfrm>
        </p:spPr>
        <p:txBody>
          <a:bodyPr>
            <a:noAutofit/>
          </a:bodyPr>
          <a:lstStyle/>
          <a:p>
            <a:r>
              <a:rPr lang="en-US" sz="2400" dirty="0">
                <a:solidFill>
                  <a:srgbClr val="1A1819"/>
                </a:solidFill>
                <a:effectLst/>
                <a:latin typeface="Avenir Next" panose="020B0503020202020204" pitchFamily="34" charset="0"/>
              </a:rPr>
              <a:t>THE ISSUE: Funding to support livable Direct Care Worker Wages: Michigan must promote innovative solutions to attract and retain a quality direct care workforce and professionalize the field.</a:t>
            </a:r>
          </a:p>
          <a:p>
            <a:r>
              <a:rPr lang="en-US" sz="2400" dirty="0">
                <a:solidFill>
                  <a:srgbClr val="1A1819"/>
                </a:solidFill>
                <a:effectLst/>
                <a:latin typeface="Avenir Next" panose="020B0503020202020204" pitchFamily="34" charset="0"/>
              </a:rPr>
              <a:t>WHY IT’S IMPORTANT: Without the necessary investment in highly qualified workers, and career pathways for direct support professionals, the quality of care and safety of persons served may be compromised – and providers and families will not be able to meet the demand for necessary services.</a:t>
            </a:r>
          </a:p>
          <a:p>
            <a:r>
              <a:rPr lang="en-US" sz="2400" dirty="0">
                <a:solidFill>
                  <a:srgbClr val="1A1819"/>
                </a:solidFill>
                <a:effectLst/>
                <a:latin typeface="Avenir Next" panose="020B0503020202020204" pitchFamily="34" charset="0"/>
              </a:rPr>
              <a:t>THE ASK: </a:t>
            </a:r>
            <a:r>
              <a:rPr lang="en-US" sz="2400" dirty="0">
                <a:solidFill>
                  <a:srgbClr val="1A1819"/>
                </a:solidFill>
                <a:latin typeface="Avenir Next" panose="020B0503020202020204" pitchFamily="34" charset="0"/>
              </a:rPr>
              <a:t>S</a:t>
            </a:r>
            <a:r>
              <a:rPr lang="en-US" sz="2400" dirty="0">
                <a:solidFill>
                  <a:srgbClr val="1A1819"/>
                </a:solidFill>
                <a:effectLst/>
                <a:latin typeface="Avenir Next" panose="020B0503020202020204" pitchFamily="34" charset="0"/>
              </a:rPr>
              <a:t>upport continued funding for higher direct care wages; find administrative efficiencies; simplify administration; elevate the DCW profession through competency based training resulting in a recognized, portable credential.</a:t>
            </a:r>
          </a:p>
          <a:p>
            <a:r>
              <a:rPr lang="en-US" sz="2400" dirty="0">
                <a:solidFill>
                  <a:srgbClr val="1A1819"/>
                </a:solidFill>
                <a:effectLst/>
                <a:latin typeface="Avenir Next" panose="020B0503020202020204" pitchFamily="34" charset="0"/>
              </a:rPr>
              <a:t>WHAT IT MEANS: Without these workers, Michigan’s behavioral health framework quickly collapses, and is already beginning to do so.</a:t>
            </a:r>
          </a:p>
          <a:p>
            <a:endParaRPr lang="en-US" dirty="0">
              <a:solidFill>
                <a:srgbClr val="1A1819"/>
              </a:solidFill>
              <a:effectLst/>
              <a:latin typeface="Helvetica" pitchFamily="2" charset="0"/>
            </a:endParaRPr>
          </a:p>
          <a:p>
            <a:endParaRPr lang="en-US" sz="2000" dirty="0">
              <a:solidFill>
                <a:srgbClr val="1A1819"/>
              </a:solidFill>
              <a:effectLst/>
              <a:latin typeface="Helvetica" pitchFamily="2" charset="0"/>
            </a:endParaRPr>
          </a:p>
        </p:txBody>
      </p:sp>
    </p:spTree>
    <p:extLst>
      <p:ext uri="{BB962C8B-B14F-4D97-AF65-F5344CB8AC3E}">
        <p14:creationId xmlns:p14="http://schemas.microsoft.com/office/powerpoint/2010/main" val="4089185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Current Key Issues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660772" y="2346085"/>
            <a:ext cx="10872682" cy="4115885"/>
          </a:xfrm>
        </p:spPr>
        <p:txBody>
          <a:bodyPr>
            <a:noAutofit/>
          </a:bodyPr>
          <a:lstStyle/>
          <a:p>
            <a:r>
              <a:rPr lang="en-US" sz="2400" dirty="0">
                <a:solidFill>
                  <a:srgbClr val="1A1819"/>
                </a:solidFill>
                <a:effectLst/>
                <a:latin typeface="Avenir Next" panose="020B0503020202020204" pitchFamily="34" charset="0"/>
              </a:rPr>
              <a:t>THE ISSUE: Equitable, consistent access to person-centered services promoting the social determinants of health.</a:t>
            </a:r>
          </a:p>
          <a:p>
            <a:r>
              <a:rPr lang="en-US" sz="2400" dirty="0">
                <a:solidFill>
                  <a:srgbClr val="1A1819"/>
                </a:solidFill>
                <a:effectLst/>
                <a:latin typeface="Avenir Next" panose="020B0503020202020204" pitchFamily="34" charset="0"/>
              </a:rPr>
              <a:t>WHY IT’S IMPORTANT: Access to a comprehensive array of community-based services is foundational to a healthy behavioral health system.</a:t>
            </a:r>
          </a:p>
          <a:p>
            <a:r>
              <a:rPr lang="en-US" sz="2400" dirty="0">
                <a:solidFill>
                  <a:srgbClr val="1A1819"/>
                </a:solidFill>
                <a:effectLst/>
                <a:latin typeface="Avenir Next" panose="020B0503020202020204" pitchFamily="34" charset="0"/>
              </a:rPr>
              <a:t>THE ASK: This array must include specialized residential supports, respite, community living support, employment services and vocational supports, transportation, supports coordination, and specialized nursing; these services address critical social determinants of health, providing economic stability, social connections, and a sense of self-worth.</a:t>
            </a:r>
          </a:p>
          <a:p>
            <a:r>
              <a:rPr lang="en-US" sz="2400" dirty="0">
                <a:solidFill>
                  <a:srgbClr val="1A1819"/>
                </a:solidFill>
                <a:effectLst/>
                <a:latin typeface="Avenir Next" panose="020B0503020202020204" pitchFamily="34" charset="0"/>
              </a:rPr>
              <a:t>WHAT IT MEANS: The system must ensure portability of access throughout the state; and consistency of benefits, contracts, training reciprocity, outcome measurement, utilization management, accountability measures, and care coordination among all involved in an individual’s plan of care.</a:t>
            </a:r>
          </a:p>
          <a:p>
            <a:endParaRPr lang="en-US" sz="2000" dirty="0">
              <a:solidFill>
                <a:srgbClr val="1A1819"/>
              </a:solidFill>
              <a:effectLst/>
              <a:latin typeface="Helvetica" pitchFamily="2" charset="0"/>
            </a:endParaRPr>
          </a:p>
        </p:txBody>
      </p:sp>
    </p:spTree>
    <p:extLst>
      <p:ext uri="{BB962C8B-B14F-4D97-AF65-F5344CB8AC3E}">
        <p14:creationId xmlns:p14="http://schemas.microsoft.com/office/powerpoint/2010/main" val="46734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80F2-8901-154B-BC18-F3888A887E99}"/>
              </a:ext>
            </a:extLst>
          </p:cNvPr>
          <p:cNvSpPr>
            <a:spLocks noGrp="1"/>
          </p:cNvSpPr>
          <p:nvPr>
            <p:ph type="title"/>
          </p:nvPr>
        </p:nvSpPr>
        <p:spPr>
          <a:xfrm>
            <a:off x="336125" y="1257916"/>
            <a:ext cx="2834640" cy="2377440"/>
          </a:xfrm>
        </p:spPr>
        <p:txBody>
          <a:bodyPr>
            <a:normAutofit/>
          </a:bodyPr>
          <a:lstStyle/>
          <a:p>
            <a:r>
              <a:rPr lang="en-US" dirty="0"/>
              <a:t>DISCUSSION</a:t>
            </a:r>
          </a:p>
        </p:txBody>
      </p:sp>
      <p:sp>
        <p:nvSpPr>
          <p:cNvPr id="3" name="Content Placeholder 2">
            <a:extLst>
              <a:ext uri="{FF2B5EF4-FFF2-40B4-BE49-F238E27FC236}">
                <a16:creationId xmlns:a16="http://schemas.microsoft.com/office/drawing/2014/main" id="{0B03FFD3-6292-F340-ADFC-3CE4DBEBF682}"/>
              </a:ext>
            </a:extLst>
          </p:cNvPr>
          <p:cNvSpPr>
            <a:spLocks noGrp="1"/>
          </p:cNvSpPr>
          <p:nvPr>
            <p:ph idx="1"/>
          </p:nvPr>
        </p:nvSpPr>
        <p:spPr>
          <a:xfrm>
            <a:off x="3829277" y="302009"/>
            <a:ext cx="6616241" cy="6047276"/>
          </a:xfrm>
        </p:spPr>
        <p:txBody>
          <a:bodyPr>
            <a:normAutofit/>
          </a:bodyPr>
          <a:lstStyle/>
          <a:p>
            <a:pPr marL="0" indent="0">
              <a:buNone/>
            </a:pPr>
            <a:endParaRPr lang="en-US" sz="2800" dirty="0">
              <a:solidFill>
                <a:schemeClr val="tx1"/>
              </a:solidFill>
            </a:endParaRPr>
          </a:p>
          <a:p>
            <a:r>
              <a:rPr lang="en-US" sz="2800" dirty="0">
                <a:solidFill>
                  <a:schemeClr val="tx1"/>
                </a:solidFill>
              </a:rPr>
              <a:t>Questions / Comments?</a:t>
            </a:r>
          </a:p>
          <a:p>
            <a:r>
              <a:rPr lang="en-US" sz="2800" dirty="0">
                <a:solidFill>
                  <a:schemeClr val="tx1"/>
                </a:solidFill>
              </a:rPr>
              <a:t>Advocacy you’d like to engage in?</a:t>
            </a:r>
          </a:p>
          <a:p>
            <a:pPr marL="0" indent="0">
              <a:buNone/>
            </a:pPr>
            <a:endParaRPr lang="en-US" b="1" i="1" dirty="0">
              <a:solidFill>
                <a:schemeClr val="tx1"/>
              </a:solidFill>
            </a:endParaRPr>
          </a:p>
        </p:txBody>
      </p:sp>
    </p:spTree>
    <p:extLst>
      <p:ext uri="{BB962C8B-B14F-4D97-AF65-F5344CB8AC3E}">
        <p14:creationId xmlns:p14="http://schemas.microsoft.com/office/powerpoint/2010/main" val="380068108"/>
      </p:ext>
    </p:extLst>
  </p:cSld>
  <p:clrMapOvr>
    <a:masterClrMapping/>
  </p:clrMapOvr>
</p:sld>
</file>

<file path=ppt/theme/theme1.xml><?xml version="1.0" encoding="utf-8"?>
<a:theme xmlns:a="http://schemas.openxmlformats.org/drawingml/2006/main" name="Frame">
  <a:themeElements>
    <a:clrScheme name="Incompass Palette">
      <a:dk1>
        <a:srgbClr val="000000"/>
      </a:dk1>
      <a:lt1>
        <a:srgbClr val="FFFFFF"/>
      </a:lt1>
      <a:dk2>
        <a:srgbClr val="8B8C90"/>
      </a:dk2>
      <a:lt2>
        <a:srgbClr val="F1F2F2"/>
      </a:lt2>
      <a:accent1>
        <a:srgbClr val="00A19B"/>
      </a:accent1>
      <a:accent2>
        <a:srgbClr val="9A1C20"/>
      </a:accent2>
      <a:accent3>
        <a:srgbClr val="98C33C"/>
      </a:accent3>
      <a:accent4>
        <a:srgbClr val="F37722"/>
      </a:accent4>
      <a:accent5>
        <a:srgbClr val="5C3895"/>
      </a:accent5>
      <a:accent6>
        <a:srgbClr val="085159"/>
      </a:accent6>
      <a:hlink>
        <a:srgbClr val="00A19B"/>
      </a:hlink>
      <a:folHlink>
        <a:srgbClr val="F37722"/>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09011D89A01344A6FC0E1BD768620C" ma:contentTypeVersion="12" ma:contentTypeDescription="Create a new document." ma:contentTypeScope="" ma:versionID="06813386b090cd6ec5feb8021b641102">
  <xsd:schema xmlns:xsd="http://www.w3.org/2001/XMLSchema" xmlns:xs="http://www.w3.org/2001/XMLSchema" xmlns:p="http://schemas.microsoft.com/office/2006/metadata/properties" xmlns:ns2="417a14a6-451b-43f5-b65e-570830bc9f0a" xmlns:ns3="dfd8a901-67f3-4c79-8c3b-bf547a3a4419" targetNamespace="http://schemas.microsoft.com/office/2006/metadata/properties" ma:root="true" ma:fieldsID="ea0164bb7500d9a17807755dd2adec4f" ns2:_="" ns3:_="">
    <xsd:import namespace="417a14a6-451b-43f5-b65e-570830bc9f0a"/>
    <xsd:import namespace="dfd8a901-67f3-4c79-8c3b-bf547a3a4419"/>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DateTaken"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a14a6-451b-43f5-b65e-570830bc9f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d8a901-67f3-4c79-8c3b-bf547a3a441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EDBD1F-FFE2-4654-BB19-86B6B6246E0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1CCCB89-1E84-41E1-BC82-BF2D8C5693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7a14a6-451b-43f5-b65e-570830bc9f0a"/>
    <ds:schemaRef ds:uri="dfd8a901-67f3-4c79-8c3b-bf547a3a44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F6C26E-2AF3-4989-B1E7-1666CD09BF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{FDC35CBE-4D40-5A4F-A966-288A24324A42}tf10001124</Template>
  <TotalTime>57670</TotalTime>
  <Words>546</Words>
  <Application>Microsoft Macintosh PowerPoint</Application>
  <PresentationFormat>Widescreen</PresentationFormat>
  <Paragraphs>52</Paragraphs>
  <Slides>10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Aptos</vt:lpstr>
      <vt:lpstr>Arial</vt:lpstr>
      <vt:lpstr>Avenir Next</vt:lpstr>
      <vt:lpstr>Avenir Next Demi Bold</vt:lpstr>
      <vt:lpstr>Avenir Next Medium</vt:lpstr>
      <vt:lpstr>Calibri</vt:lpstr>
      <vt:lpstr>Corbel</vt:lpstr>
      <vt:lpstr>Helvetica</vt:lpstr>
      <vt:lpstr>inherit</vt:lpstr>
      <vt:lpstr>Wingdings</vt:lpstr>
      <vt:lpstr>Wingdings 2</vt:lpstr>
      <vt:lpstr>Frame</vt:lpstr>
      <vt:lpstr>PowerPoint Presentation</vt:lpstr>
      <vt:lpstr>Policy and Politics Post-Election</vt:lpstr>
      <vt:lpstr>PRESENTERS</vt:lpstr>
      <vt:lpstr>AGENDA</vt:lpstr>
      <vt:lpstr>LEGISLATIVE DISABILITY CAUCUS</vt:lpstr>
      <vt:lpstr>In District Advocacy</vt:lpstr>
      <vt:lpstr>Current Key Issues</vt:lpstr>
      <vt:lpstr>Current Key Issues</vt:lpstr>
      <vt:lpstr>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304</cp:revision>
  <cp:lastPrinted>2023-09-30T16:32:26Z</cp:lastPrinted>
  <dcterms:created xsi:type="dcterms:W3CDTF">2019-11-13T17:36:20Z</dcterms:created>
  <dcterms:modified xsi:type="dcterms:W3CDTF">2024-10-31T18:01:28Z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0x010100CA09011D89A01344A6FC0E1BD768620C</vt:lpwstr>
  </property>
</Properties>
</file>