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62" r:id="rId3"/>
    <p:sldId id="263" r:id="rId4"/>
    <p:sldId id="264" r:id="rId5"/>
    <p:sldId id="266" r:id="rId6"/>
    <p:sldId id="265" r:id="rId7"/>
    <p:sldId id="260" r:id="rId8"/>
  </p:sldIdLst>
  <p:sldSz cx="18288000" cy="10287000"/>
  <p:notesSz cx="6950075" cy="9236075"/>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8150"/>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9BC51-6712-4A71-A47E-47F420303F4F}" v="2" dt="2024-11-02T22:29:33.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J. Bonthuis" userId="57c1cd84-3c1d-44ad-9c61-1e47c4db00e2" providerId="ADAL" clId="{1B19BC51-6712-4A71-A47E-47F420303F4F}"/>
    <pc:docChg chg="custSel modSld">
      <pc:chgData name="Allen J. Bonthuis" userId="57c1cd84-3c1d-44ad-9c61-1e47c4db00e2" providerId="ADAL" clId="{1B19BC51-6712-4A71-A47E-47F420303F4F}" dt="2024-11-02T22:32:33.504" v="1034" actId="20577"/>
      <pc:docMkLst>
        <pc:docMk/>
      </pc:docMkLst>
      <pc:sldChg chg="addSp delSp modSp mod">
        <pc:chgData name="Allen J. Bonthuis" userId="57c1cd84-3c1d-44ad-9c61-1e47c4db00e2" providerId="ADAL" clId="{1B19BC51-6712-4A71-A47E-47F420303F4F}" dt="2024-11-02T22:30:05.963" v="973" actId="1076"/>
        <pc:sldMkLst>
          <pc:docMk/>
          <pc:sldMk cId="0" sldId="260"/>
        </pc:sldMkLst>
        <pc:spChg chg="add mod">
          <ac:chgData name="Allen J. Bonthuis" userId="57c1cd84-3c1d-44ad-9c61-1e47c4db00e2" providerId="ADAL" clId="{1B19BC51-6712-4A71-A47E-47F420303F4F}" dt="2024-11-02T22:30:05.963" v="973" actId="1076"/>
          <ac:spMkLst>
            <pc:docMk/>
            <pc:sldMk cId="0" sldId="260"/>
            <ac:spMk id="6" creationId="{44492414-C002-99F6-3401-A801C2C0392B}"/>
          </ac:spMkLst>
        </pc:spChg>
        <pc:spChg chg="mod">
          <ac:chgData name="Allen J. Bonthuis" userId="57c1cd84-3c1d-44ad-9c61-1e47c4db00e2" providerId="ADAL" clId="{1B19BC51-6712-4A71-A47E-47F420303F4F}" dt="2024-11-02T22:29:05.973" v="917" actId="255"/>
          <ac:spMkLst>
            <pc:docMk/>
            <pc:sldMk cId="0" sldId="260"/>
            <ac:spMk id="21" creationId="{00000000-0000-0000-0000-000000000000}"/>
          </ac:spMkLst>
        </pc:spChg>
        <pc:spChg chg="mod">
          <ac:chgData name="Allen J. Bonthuis" userId="57c1cd84-3c1d-44ad-9c61-1e47c4db00e2" providerId="ADAL" clId="{1B19BC51-6712-4A71-A47E-47F420303F4F}" dt="2024-11-02T22:25:58.160" v="745" actId="1076"/>
          <ac:spMkLst>
            <pc:docMk/>
            <pc:sldMk cId="0" sldId="260"/>
            <ac:spMk id="22" creationId="{00000000-0000-0000-0000-000000000000}"/>
          </ac:spMkLst>
        </pc:spChg>
        <pc:picChg chg="add mod">
          <ac:chgData name="Allen J. Bonthuis" userId="57c1cd84-3c1d-44ad-9c61-1e47c4db00e2" providerId="ADAL" clId="{1B19BC51-6712-4A71-A47E-47F420303F4F}" dt="2024-11-02T22:25:51.028" v="743" actId="1076"/>
          <ac:picMkLst>
            <pc:docMk/>
            <pc:sldMk cId="0" sldId="260"/>
            <ac:picMk id="3" creationId="{D80F56C2-A4A9-8630-9626-B4BEA4048607}"/>
          </ac:picMkLst>
        </pc:picChg>
        <pc:picChg chg="add mod">
          <ac:chgData name="Allen J. Bonthuis" userId="57c1cd84-3c1d-44ad-9c61-1e47c4db00e2" providerId="ADAL" clId="{1B19BC51-6712-4A71-A47E-47F420303F4F}" dt="2024-11-02T22:29:22.262" v="920" actId="1076"/>
          <ac:picMkLst>
            <pc:docMk/>
            <pc:sldMk cId="0" sldId="260"/>
            <ac:picMk id="5" creationId="{88732F0B-BE31-E8EC-5409-67DBCE498BB9}"/>
          </ac:picMkLst>
        </pc:picChg>
        <pc:picChg chg="del">
          <ac:chgData name="Allen J. Bonthuis" userId="57c1cd84-3c1d-44ad-9c61-1e47c4db00e2" providerId="ADAL" clId="{1B19BC51-6712-4A71-A47E-47F420303F4F}" dt="2024-11-02T22:25:55.338" v="744" actId="478"/>
          <ac:picMkLst>
            <pc:docMk/>
            <pc:sldMk cId="0" sldId="260"/>
            <ac:picMk id="27" creationId="{00000000-0000-0000-0000-000000000000}"/>
          </ac:picMkLst>
        </pc:picChg>
      </pc:sldChg>
      <pc:sldChg chg="modSp mod">
        <pc:chgData name="Allen J. Bonthuis" userId="57c1cd84-3c1d-44ad-9c61-1e47c4db00e2" providerId="ADAL" clId="{1B19BC51-6712-4A71-A47E-47F420303F4F}" dt="2024-11-02T22:19:16.609" v="352" actId="20577"/>
        <pc:sldMkLst>
          <pc:docMk/>
          <pc:sldMk cId="319972751" sldId="263"/>
        </pc:sldMkLst>
        <pc:spChg chg="mod">
          <ac:chgData name="Allen J. Bonthuis" userId="57c1cd84-3c1d-44ad-9c61-1e47c4db00e2" providerId="ADAL" clId="{1B19BC51-6712-4A71-A47E-47F420303F4F}" dt="2024-11-02T22:19:16.609" v="352" actId="20577"/>
          <ac:spMkLst>
            <pc:docMk/>
            <pc:sldMk cId="319972751" sldId="263"/>
            <ac:spMk id="43" creationId="{2F6F1499-5567-32ED-CBE6-31377A2C293A}"/>
          </ac:spMkLst>
        </pc:spChg>
      </pc:sldChg>
      <pc:sldChg chg="modSp mod">
        <pc:chgData name="Allen J. Bonthuis" userId="57c1cd84-3c1d-44ad-9c61-1e47c4db00e2" providerId="ADAL" clId="{1B19BC51-6712-4A71-A47E-47F420303F4F}" dt="2024-11-02T22:21:55.453" v="507" actId="20577"/>
        <pc:sldMkLst>
          <pc:docMk/>
          <pc:sldMk cId="3717599120" sldId="264"/>
        </pc:sldMkLst>
        <pc:spChg chg="mod">
          <ac:chgData name="Allen J. Bonthuis" userId="57c1cd84-3c1d-44ad-9c61-1e47c4db00e2" providerId="ADAL" clId="{1B19BC51-6712-4A71-A47E-47F420303F4F}" dt="2024-11-02T22:21:55.453" v="507" actId="20577"/>
          <ac:spMkLst>
            <pc:docMk/>
            <pc:sldMk cId="3717599120" sldId="264"/>
            <ac:spMk id="9" creationId="{92102B44-33FE-6AF3-1852-8B959CFCBB17}"/>
          </ac:spMkLst>
        </pc:spChg>
      </pc:sldChg>
      <pc:sldChg chg="modSp mod">
        <pc:chgData name="Allen J. Bonthuis" userId="57c1cd84-3c1d-44ad-9c61-1e47c4db00e2" providerId="ADAL" clId="{1B19BC51-6712-4A71-A47E-47F420303F4F}" dt="2024-11-02T22:32:33.504" v="1034" actId="20577"/>
        <pc:sldMkLst>
          <pc:docMk/>
          <pc:sldMk cId="1154752715" sldId="265"/>
        </pc:sldMkLst>
        <pc:spChg chg="mod">
          <ac:chgData name="Allen J. Bonthuis" userId="57c1cd84-3c1d-44ad-9c61-1e47c4db00e2" providerId="ADAL" clId="{1B19BC51-6712-4A71-A47E-47F420303F4F}" dt="2024-11-02T22:32:33.504" v="1034" actId="20577"/>
          <ac:spMkLst>
            <pc:docMk/>
            <pc:sldMk cId="1154752715" sldId="265"/>
            <ac:spMk id="43" creationId="{48602BF8-4418-872C-85FD-8A580C4A6C74}"/>
          </ac:spMkLst>
        </pc:spChg>
      </pc:sldChg>
      <pc:sldChg chg="modSp mod">
        <pc:chgData name="Allen J. Bonthuis" userId="57c1cd84-3c1d-44ad-9c61-1e47c4db00e2" providerId="ADAL" clId="{1B19BC51-6712-4A71-A47E-47F420303F4F}" dt="2024-11-02T22:32:19.137" v="1032" actId="20577"/>
        <pc:sldMkLst>
          <pc:docMk/>
          <pc:sldMk cId="1150666059" sldId="266"/>
        </pc:sldMkLst>
        <pc:spChg chg="mod">
          <ac:chgData name="Allen J. Bonthuis" userId="57c1cd84-3c1d-44ad-9c61-1e47c4db00e2" providerId="ADAL" clId="{1B19BC51-6712-4A71-A47E-47F420303F4F}" dt="2024-11-02T22:22:19.495" v="538" actId="1076"/>
          <ac:spMkLst>
            <pc:docMk/>
            <pc:sldMk cId="1150666059" sldId="266"/>
            <ac:spMk id="9" creationId="{39AF2C12-53C4-1299-30C5-B628A503881A}"/>
          </ac:spMkLst>
        </pc:spChg>
        <pc:spChg chg="mod">
          <ac:chgData name="Allen J. Bonthuis" userId="57c1cd84-3c1d-44ad-9c61-1e47c4db00e2" providerId="ADAL" clId="{1B19BC51-6712-4A71-A47E-47F420303F4F}" dt="2024-11-02T22:32:19.137" v="1032" actId="20577"/>
          <ac:spMkLst>
            <pc:docMk/>
            <pc:sldMk cId="1150666059" sldId="266"/>
            <ac:spMk id="43" creationId="{1BDCF942-DF00-CEFB-45B4-3B4BD57899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E2253FB-29F3-4D90-BE83-97F6C4924838}" type="datetimeFigureOut">
              <a:rPr lang="en-US" smtClean="0"/>
              <a:t>11/4/2024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865D225-1092-4A4C-B440-FE8D859C5966}" type="slidenum">
              <a:rPr lang="en-US" smtClean="0"/>
              <a:t>‹#›</a:t>
            </a:fld>
            <a:endParaRPr lang="en-US"/>
          </a:p>
        </p:txBody>
      </p:sp>
    </p:spTree>
    <p:extLst>
      <p:ext uri="{BB962C8B-B14F-4D97-AF65-F5344CB8AC3E}">
        <p14:creationId xmlns:p14="http://schemas.microsoft.com/office/powerpoint/2010/main" val="203340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t>
            </a:r>
            <a:r>
              <a:rPr lang="en-US" dirty="0" smtClean="0"/>
              <a:t>friends. </a:t>
            </a:r>
            <a:r>
              <a:rPr lang="en-US" dirty="0" smtClean="0"/>
              <a:t>I’m Stacy Freed, Chief Clinical Officer at Pioneer Resources. Thank you for the chance to share one of our most exciting projects. Recently, Pioneer Resources connected with an incredible opportunity: a Renewable Energy Grant from the Michigan Public Service Commission. This project </a:t>
            </a:r>
            <a:r>
              <a:rPr lang="en-US" dirty="0" smtClean="0"/>
              <a:t>was part of our ongoing efforts to seek funding that actively strengthens our environmental and financial sustainability. </a:t>
            </a:r>
            <a:r>
              <a:rPr lang="en-US" dirty="0" smtClean="0"/>
              <a:t>We applied for this grant to bring solar power to eight of our locations, and we’re thrilled to see it moving forward.</a:t>
            </a:r>
          </a:p>
        </p:txBody>
      </p:sp>
      <p:sp>
        <p:nvSpPr>
          <p:cNvPr id="4" name="Slide Number Placeholder 3"/>
          <p:cNvSpPr>
            <a:spLocks noGrp="1"/>
          </p:cNvSpPr>
          <p:nvPr>
            <p:ph type="sldNum" sz="quarter" idx="10"/>
          </p:nvPr>
        </p:nvSpPr>
        <p:spPr/>
        <p:txBody>
          <a:bodyPr/>
          <a:lstStyle/>
          <a:p>
            <a:fld id="{6865D225-1092-4A4C-B440-FE8D859C5966}" type="slidenum">
              <a:rPr lang="en-US" smtClean="0"/>
              <a:t>1</a:t>
            </a:fld>
            <a:endParaRPr lang="en-US"/>
          </a:p>
        </p:txBody>
      </p:sp>
    </p:spTree>
    <p:extLst>
      <p:ext uri="{BB962C8B-B14F-4D97-AF65-F5344CB8AC3E}">
        <p14:creationId xmlns:p14="http://schemas.microsoft.com/office/powerpoint/2010/main" val="280352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opportunity came through Michigan’s Public Act 119 of 2023, which allocated $20.8 million to reduce greenhouse gas emissions and promote sustainable practices statewide. Michigan’s Public Service Commission selected Pioneer Resources from 52 applications totaling more than $147 million. By supporting solar installations, they are enabling nonprofits like ours to meet state climate goals while enhancing </a:t>
            </a:r>
            <a:r>
              <a:rPr lang="en-US" dirty="0" smtClean="0"/>
              <a:t>our </a:t>
            </a:r>
            <a:r>
              <a:rPr lang="en-US" dirty="0" smtClean="0"/>
              <a:t>operational sustainability.</a:t>
            </a:r>
            <a:endParaRPr lang="en-US" dirty="0"/>
          </a:p>
        </p:txBody>
      </p:sp>
      <p:sp>
        <p:nvSpPr>
          <p:cNvPr id="4" name="Slide Number Placeholder 3"/>
          <p:cNvSpPr>
            <a:spLocks noGrp="1"/>
          </p:cNvSpPr>
          <p:nvPr>
            <p:ph type="sldNum" sz="quarter" idx="10"/>
          </p:nvPr>
        </p:nvSpPr>
        <p:spPr/>
        <p:txBody>
          <a:bodyPr/>
          <a:lstStyle/>
          <a:p>
            <a:fld id="{6865D225-1092-4A4C-B440-FE8D859C5966}" type="slidenum">
              <a:rPr lang="en-US" smtClean="0"/>
              <a:t>2</a:t>
            </a:fld>
            <a:endParaRPr lang="en-US"/>
          </a:p>
        </p:txBody>
      </p:sp>
    </p:spTree>
    <p:extLst>
      <p:ext uri="{BB962C8B-B14F-4D97-AF65-F5344CB8AC3E}">
        <p14:creationId xmlns:p14="http://schemas.microsoft.com/office/powerpoint/2010/main" val="131040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grant covers solar installations across eight Pioneer-owned sites, including our administration offices, transportation department, and six residential homes. These photovoltaic systems are expected to cover almost all our electricity needs and reduce our energy bills by about 80%. This </a:t>
            </a:r>
            <a:r>
              <a:rPr lang="en-US" dirty="0" smtClean="0"/>
              <a:t>project saves on utility costs and </a:t>
            </a:r>
            <a:r>
              <a:rPr lang="en-US" dirty="0" smtClean="0"/>
              <a:t>aligns perfectly with our mission by allowing us to redirect those savings back into essential programs and services for the people we support.</a:t>
            </a:r>
            <a:endParaRPr lang="en-US" dirty="0"/>
          </a:p>
        </p:txBody>
      </p:sp>
      <p:sp>
        <p:nvSpPr>
          <p:cNvPr id="4" name="Slide Number Placeholder 3"/>
          <p:cNvSpPr>
            <a:spLocks noGrp="1"/>
          </p:cNvSpPr>
          <p:nvPr>
            <p:ph type="sldNum" sz="quarter" idx="10"/>
          </p:nvPr>
        </p:nvSpPr>
        <p:spPr/>
        <p:txBody>
          <a:bodyPr/>
          <a:lstStyle/>
          <a:p>
            <a:fld id="{6865D225-1092-4A4C-B440-FE8D859C5966}" type="slidenum">
              <a:rPr lang="en-US" smtClean="0"/>
              <a:t>3</a:t>
            </a:fld>
            <a:endParaRPr lang="en-US"/>
          </a:p>
        </p:txBody>
      </p:sp>
    </p:spTree>
    <p:extLst>
      <p:ext uri="{BB962C8B-B14F-4D97-AF65-F5344CB8AC3E}">
        <p14:creationId xmlns:p14="http://schemas.microsoft.com/office/powerpoint/2010/main" val="351692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Renewable Energy and Electrification</a:t>
            </a:r>
            <a:r>
              <a:rPr lang="en-US" baseline="0" dirty="0" smtClean="0"/>
              <a:t> Infrastructure Enhancement and Development </a:t>
            </a:r>
            <a:r>
              <a:rPr lang="en-US" dirty="0" smtClean="0"/>
              <a:t>Grant </a:t>
            </a:r>
            <a:r>
              <a:rPr lang="en-US" dirty="0" smtClean="0"/>
              <a:t>covers 70% of our project costs, including an additional $53,295 for administrative expenses</a:t>
            </a:r>
            <a:r>
              <a:rPr lang="en-US" dirty="0" smtClean="0"/>
              <a:t>. This grant-seeking approach has been crucial to making Pioneer’s sustainability goals a reality. By focusing on strategic funding sources, we can </a:t>
            </a:r>
            <a:r>
              <a:rPr lang="en-US" dirty="0" smtClean="0"/>
              <a:t>support </a:t>
            </a:r>
            <a:r>
              <a:rPr lang="en-US" dirty="0" smtClean="0"/>
              <a:t>our </a:t>
            </a:r>
            <a:r>
              <a:rPr lang="en-US" dirty="0" smtClean="0"/>
              <a:t>financial stability and our </a:t>
            </a:r>
            <a:r>
              <a:rPr lang="en-US" dirty="0" smtClean="0"/>
              <a:t>mission innovatively.</a:t>
            </a:r>
            <a:endParaRPr lang="en-US" dirty="0"/>
          </a:p>
        </p:txBody>
      </p:sp>
      <p:sp>
        <p:nvSpPr>
          <p:cNvPr id="4" name="Slide Number Placeholder 3"/>
          <p:cNvSpPr>
            <a:spLocks noGrp="1"/>
          </p:cNvSpPr>
          <p:nvPr>
            <p:ph type="sldNum" sz="quarter" idx="10"/>
          </p:nvPr>
        </p:nvSpPr>
        <p:spPr/>
        <p:txBody>
          <a:bodyPr/>
          <a:lstStyle/>
          <a:p>
            <a:fld id="{6865D225-1092-4A4C-B440-FE8D859C5966}" type="slidenum">
              <a:rPr lang="en-US" smtClean="0"/>
              <a:t>4</a:t>
            </a:fld>
            <a:endParaRPr lang="en-US"/>
          </a:p>
        </p:txBody>
      </p:sp>
    </p:spTree>
    <p:extLst>
      <p:ext uri="{BB962C8B-B14F-4D97-AF65-F5344CB8AC3E}">
        <p14:creationId xmlns:p14="http://schemas.microsoft.com/office/powerpoint/2010/main" val="193534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a:t>
            </a:r>
            <a:r>
              <a:rPr lang="en-US" dirty="0" smtClean="0"/>
              <a:t>leverage federal support</a:t>
            </a:r>
            <a:r>
              <a:rPr lang="en-US" dirty="0" smtClean="0"/>
              <a:t>. Nonprofits can now receive tax credits as direct payments through the Renewable Energy Investment Tax Credit, part of the 2022 Inflation Reduction Act. Once </a:t>
            </a:r>
            <a:r>
              <a:rPr lang="en-US" dirty="0" smtClean="0"/>
              <a:t>our solar installations are complete, we can apply for federal funds to cover the remaining 30% of costs. If needed, Michigan </a:t>
            </a:r>
            <a:r>
              <a:rPr lang="en-US" dirty="0" smtClean="0"/>
              <a:t>Saves, a financial</a:t>
            </a:r>
            <a:r>
              <a:rPr lang="en-US" baseline="0" dirty="0" smtClean="0"/>
              <a:t> partner providing access to customized home solutions to reduce energy bills, </a:t>
            </a:r>
            <a:r>
              <a:rPr lang="en-US" dirty="0" smtClean="0"/>
              <a:t>even </a:t>
            </a:r>
            <a:r>
              <a:rPr lang="en-US" dirty="0" smtClean="0"/>
              <a:t>offers a low-interest bridge loan option, providing short-term funding while waiting for federal reimbursement</a:t>
            </a:r>
            <a:r>
              <a:rPr lang="en-US" dirty="0" smtClean="0"/>
              <a:t>. </a:t>
            </a:r>
            <a:endParaRPr lang="en-US" dirty="0"/>
          </a:p>
        </p:txBody>
      </p:sp>
      <p:sp>
        <p:nvSpPr>
          <p:cNvPr id="4" name="Slide Number Placeholder 3"/>
          <p:cNvSpPr>
            <a:spLocks noGrp="1"/>
          </p:cNvSpPr>
          <p:nvPr>
            <p:ph type="sldNum" sz="quarter" idx="10"/>
          </p:nvPr>
        </p:nvSpPr>
        <p:spPr/>
        <p:txBody>
          <a:bodyPr/>
          <a:lstStyle/>
          <a:p>
            <a:fld id="{6865D225-1092-4A4C-B440-FE8D859C5966}" type="slidenum">
              <a:rPr lang="en-US" smtClean="0"/>
              <a:t>5</a:t>
            </a:fld>
            <a:endParaRPr lang="en-US"/>
          </a:p>
        </p:txBody>
      </p:sp>
    </p:spTree>
    <p:extLst>
      <p:ext uri="{BB962C8B-B14F-4D97-AF65-F5344CB8AC3E}">
        <p14:creationId xmlns:p14="http://schemas.microsoft.com/office/powerpoint/2010/main" val="271771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Let’s talk about the lasting impact. This solar project will cover nearly 100% of our electricity needs and reduce our energy bills by 80%. In the first year, we’re estimating savings of around $31,470. Over the next 30 years, this adds up to nearly $2 million saved—funds that will be reinvested directly into our programs and services. With an expected lifespan of over 30 years, this project will help us provide a stable foundation for years to come, benefiting our persons served, staff, and community</a:t>
            </a: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865D225-1092-4A4C-B440-FE8D859C5966}" type="slidenum">
              <a:rPr lang="en-US" smtClean="0"/>
              <a:t>6</a:t>
            </a:fld>
            <a:endParaRPr lang="en-US"/>
          </a:p>
        </p:txBody>
      </p:sp>
    </p:spTree>
    <p:extLst>
      <p:ext uri="{BB962C8B-B14F-4D97-AF65-F5344CB8AC3E}">
        <p14:creationId xmlns:p14="http://schemas.microsoft.com/office/powerpoint/2010/main" val="244084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 for your interest in Pioneer Resources’ journey toward renewable energy and sustainability. </a:t>
            </a:r>
            <a:r>
              <a:rPr lang="en-US" dirty="0" smtClean="0"/>
              <a:t>Feel free </a:t>
            </a:r>
            <a:r>
              <a:rPr lang="en-US" dirty="0" smtClean="0"/>
              <a:t>to reach out to me or our project partner, Allen Bonthuis at Harvest Solar, if you’d like to learn more.</a:t>
            </a:r>
            <a:endParaRPr lang="en-US" dirty="0"/>
          </a:p>
        </p:txBody>
      </p:sp>
      <p:sp>
        <p:nvSpPr>
          <p:cNvPr id="4" name="Slide Number Placeholder 3"/>
          <p:cNvSpPr>
            <a:spLocks noGrp="1"/>
          </p:cNvSpPr>
          <p:nvPr>
            <p:ph type="sldNum" sz="quarter" idx="10"/>
          </p:nvPr>
        </p:nvSpPr>
        <p:spPr/>
        <p:txBody>
          <a:bodyPr/>
          <a:lstStyle/>
          <a:p>
            <a:fld id="{6865D225-1092-4A4C-B440-FE8D859C5966}" type="slidenum">
              <a:rPr lang="en-US" smtClean="0"/>
              <a:t>7</a:t>
            </a:fld>
            <a:endParaRPr lang="en-US"/>
          </a:p>
        </p:txBody>
      </p:sp>
    </p:spTree>
    <p:extLst>
      <p:ext uri="{BB962C8B-B14F-4D97-AF65-F5344CB8AC3E}">
        <p14:creationId xmlns:p14="http://schemas.microsoft.com/office/powerpoint/2010/main" val="303121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3962400" cy="10323538"/>
          </a:xfrm>
          <a:prstGeom prst="rect">
            <a:avLst/>
          </a:prstGeom>
        </p:spPr>
      </p:pic>
      <p:sp>
        <p:nvSpPr>
          <p:cNvPr id="20" name="Freeform 20"/>
          <p:cNvSpPr/>
          <p:nvPr/>
        </p:nvSpPr>
        <p:spPr>
          <a:xfrm>
            <a:off x="3276600" y="1159005"/>
            <a:ext cx="7772400" cy="1752599"/>
          </a:xfrm>
          <a:custGeom>
            <a:avLst/>
            <a:gdLst/>
            <a:ahLst/>
            <a:cxnLst/>
            <a:rect l="l" t="t" r="r" b="b"/>
            <a:pathLst>
              <a:path w="8484085" h="1590766">
                <a:moveTo>
                  <a:pt x="0" y="0"/>
                </a:moveTo>
                <a:lnTo>
                  <a:pt x="8484084" y="0"/>
                </a:lnTo>
                <a:lnTo>
                  <a:pt x="8484084" y="1590766"/>
                </a:lnTo>
                <a:lnTo>
                  <a:pt x="0" y="1590766"/>
                </a:lnTo>
                <a:lnTo>
                  <a:pt x="0" y="0"/>
                </a:lnTo>
                <a:close/>
              </a:path>
            </a:pathLst>
          </a:custGeom>
          <a:blipFill>
            <a:blip r:embed="rId4"/>
            <a:stretch>
              <a:fillRect/>
            </a:stretch>
          </a:blipFill>
        </p:spPr>
        <p:txBody>
          <a:bodyPr/>
          <a:lstStyle/>
          <a:p>
            <a:endParaRPr lang="en-US"/>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000" y="1339451"/>
            <a:ext cx="6941869" cy="1601126"/>
          </a:xfrm>
          <a:prstGeom prst="rect">
            <a:avLst/>
          </a:prstGeom>
        </p:spPr>
      </p:pic>
      <p:sp>
        <p:nvSpPr>
          <p:cNvPr id="5" name="TextBox 4">
            <a:extLst>
              <a:ext uri="{FF2B5EF4-FFF2-40B4-BE49-F238E27FC236}">
                <a16:creationId xmlns:a16="http://schemas.microsoft.com/office/drawing/2014/main" id="{F8A384B0-06DF-BCE4-5C32-76C17684F3CD}"/>
              </a:ext>
            </a:extLst>
          </p:cNvPr>
          <p:cNvSpPr txBox="1"/>
          <p:nvPr/>
        </p:nvSpPr>
        <p:spPr>
          <a:xfrm>
            <a:off x="3286539" y="3375991"/>
            <a:ext cx="12982593" cy="1754326"/>
          </a:xfrm>
          <a:prstGeom prst="rect">
            <a:avLst/>
          </a:prstGeom>
          <a:noFill/>
        </p:spPr>
        <p:txBody>
          <a:bodyPr wrap="none" rtlCol="0">
            <a:spAutoFit/>
          </a:bodyPr>
          <a:lstStyle/>
          <a:p>
            <a:r>
              <a:rPr lang="en-US" sz="5400" dirty="0" smtClean="0">
                <a:solidFill>
                  <a:srgbClr val="B58150"/>
                </a:solidFill>
              </a:rPr>
              <a:t>Pioneer’s Solar Initiative: Sustainable Growth </a:t>
            </a:r>
          </a:p>
          <a:p>
            <a:r>
              <a:rPr lang="en-US" sz="5400" dirty="0" smtClean="0">
                <a:solidFill>
                  <a:srgbClr val="B58150"/>
                </a:solidFill>
              </a:rPr>
              <a:t>&amp; Environmental Responsibility</a:t>
            </a:r>
            <a:endParaRPr lang="en-US" sz="5400" dirty="0">
              <a:solidFill>
                <a:srgbClr val="B58150"/>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06200" y="5448300"/>
            <a:ext cx="5029200" cy="3771900"/>
          </a:xfrm>
          <a:prstGeom prst="rect">
            <a:avLst/>
          </a:prstGeom>
        </p:spPr>
      </p:pic>
      <p:sp>
        <p:nvSpPr>
          <p:cNvPr id="9" name="TextBox 43"/>
          <p:cNvSpPr txBox="1"/>
          <p:nvPr/>
        </p:nvSpPr>
        <p:spPr>
          <a:xfrm>
            <a:off x="3733800" y="6057900"/>
            <a:ext cx="7195820" cy="246221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smtClean="0"/>
              <a:t>How Pioneer Resources identified and pursued the Michigan Renewable Energy Grant</a:t>
            </a:r>
            <a:endParaRPr lang="en-US" sz="3200" dirty="0" smtClean="0"/>
          </a:p>
          <a:p>
            <a:endParaRPr lang="en-US" sz="3200" b="0" i="0" dirty="0">
              <a:solidFill>
                <a:srgbClr val="242424"/>
              </a:solidFill>
              <a:effectLst/>
              <a:latin typeface="Calibri" panose="020F0502020204030204" pitchFamily="34" charset="0"/>
            </a:endParaRPr>
          </a:p>
          <a:p>
            <a:endParaRPr lang="en-US" sz="3200" dirty="0">
              <a:solidFill>
                <a:srgbClr val="242424"/>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3962400" cy="10323538"/>
          </a:xfrm>
          <a:prstGeom prst="rect">
            <a:avLst/>
          </a:prstGeom>
        </p:spPr>
      </p:pic>
      <p:sp>
        <p:nvSpPr>
          <p:cNvPr id="43" name="TextBox 43"/>
          <p:cNvSpPr txBox="1"/>
          <p:nvPr/>
        </p:nvSpPr>
        <p:spPr>
          <a:xfrm>
            <a:off x="3700780" y="4000500"/>
            <a:ext cx="12377420" cy="492442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smtClean="0"/>
              <a:t>Michigan’s Public Act 119 of 2023: $20.8M to Advance MI Healthy Climate Plan.</a:t>
            </a:r>
          </a:p>
          <a:p>
            <a:endParaRPr lang="en-US" sz="3200" b="0" i="0" dirty="0">
              <a:solidFill>
                <a:srgbClr val="242424"/>
              </a:solidFill>
              <a:effectLst/>
              <a:latin typeface="Calibri" panose="020F0502020204030204" pitchFamily="34" charset="0"/>
            </a:endParaRPr>
          </a:p>
          <a:p>
            <a:pPr marL="457200" indent="-457200">
              <a:buFont typeface="Arial" panose="020B0604020202020204" pitchFamily="34" charset="0"/>
              <a:buChar char="•"/>
            </a:pPr>
            <a:r>
              <a:rPr lang="en-US" sz="3200" dirty="0" smtClean="0">
                <a:solidFill>
                  <a:srgbClr val="242424"/>
                </a:solidFill>
                <a:latin typeface="Calibri" panose="020F0502020204030204" pitchFamily="34" charset="0"/>
              </a:rPr>
              <a:t>Pioneer selected from 52 applications for renewable energy initiative.</a:t>
            </a:r>
            <a:endParaRPr lang="en-US" sz="3200" b="0" i="0" dirty="0" smtClean="0">
              <a:solidFill>
                <a:srgbClr val="242424"/>
              </a:solidFill>
              <a:effectLst/>
              <a:latin typeface="Calibri" panose="020F0502020204030204" pitchFamily="34" charset="0"/>
            </a:endParaRPr>
          </a:p>
          <a:p>
            <a:endParaRPr lang="en-US" sz="3200" dirty="0">
              <a:solidFill>
                <a:srgbClr val="242424"/>
              </a:solidFill>
              <a:latin typeface="Calibri" panose="020F0502020204030204" pitchFamily="34" charset="0"/>
            </a:endParaRPr>
          </a:p>
          <a:p>
            <a:pPr marL="457200" indent="-457200" algn="l">
              <a:buFont typeface="Arial" panose="020B0604020202020204" pitchFamily="34" charset="0"/>
              <a:buChar char="•"/>
            </a:pPr>
            <a:r>
              <a:rPr lang="en-US" sz="3200" b="0" i="0" dirty="0" smtClean="0">
                <a:solidFill>
                  <a:srgbClr val="242424"/>
                </a:solidFill>
                <a:effectLst/>
                <a:latin typeface="Calibri" panose="020F0502020204030204" pitchFamily="34" charset="0"/>
              </a:rPr>
              <a:t>The grant application totals were more than $147 million across the state.</a:t>
            </a:r>
          </a:p>
          <a:p>
            <a:pPr algn="l"/>
            <a:endParaRPr lang="en-US" sz="3200" dirty="0">
              <a:solidFill>
                <a:srgbClr val="242424"/>
              </a:solidFill>
              <a:latin typeface="Calibri" panose="020F0502020204030204" pitchFamily="34" charset="0"/>
            </a:endParaRPr>
          </a:p>
          <a:p>
            <a:pPr marL="457200" indent="-457200" algn="l">
              <a:buFont typeface="Arial" panose="020B0604020202020204" pitchFamily="34" charset="0"/>
              <a:buChar char="•"/>
            </a:pPr>
            <a:r>
              <a:rPr lang="en-US" sz="3200" b="0" i="0" dirty="0" smtClean="0">
                <a:solidFill>
                  <a:srgbClr val="242424"/>
                </a:solidFill>
                <a:effectLst/>
                <a:latin typeface="Calibri" panose="020F0502020204030204" pitchFamily="34" charset="0"/>
              </a:rPr>
              <a:t>Pioneer </a:t>
            </a:r>
            <a:r>
              <a:rPr lang="en-US" sz="3200" b="0" i="0" dirty="0">
                <a:solidFill>
                  <a:srgbClr val="242424"/>
                </a:solidFill>
                <a:effectLst/>
                <a:latin typeface="Calibri" panose="020F0502020204030204" pitchFamily="34" charset="0"/>
              </a:rPr>
              <a:t>Resources was selected as a recipient for a project that would install solar and almost completely offset the electrical usage at 8 sites. </a:t>
            </a:r>
          </a:p>
        </p:txBody>
      </p:sp>
      <p:sp>
        <p:nvSpPr>
          <p:cNvPr id="47" name="Freeform 47"/>
          <p:cNvSpPr/>
          <p:nvPr/>
        </p:nvSpPr>
        <p:spPr>
          <a:xfrm>
            <a:off x="12496800" y="218440"/>
            <a:ext cx="5518606" cy="1168333"/>
          </a:xfrm>
          <a:custGeom>
            <a:avLst/>
            <a:gdLst/>
            <a:ahLst/>
            <a:cxnLst/>
            <a:rect l="l" t="t" r="r" b="b"/>
            <a:pathLst>
              <a:path w="5561975" h="1042870">
                <a:moveTo>
                  <a:pt x="0" y="0"/>
                </a:moveTo>
                <a:lnTo>
                  <a:pt x="5561975" y="0"/>
                </a:lnTo>
                <a:lnTo>
                  <a:pt x="5561975" y="1042870"/>
                </a:lnTo>
                <a:lnTo>
                  <a:pt x="0" y="1042870"/>
                </a:lnTo>
                <a:lnTo>
                  <a:pt x="0" y="0"/>
                </a:lnTo>
                <a:close/>
              </a:path>
            </a:pathLst>
          </a:custGeom>
          <a:blipFill>
            <a:blip r:embed="rId4"/>
            <a:stretch>
              <a:fillRect/>
            </a:stretch>
          </a:blipFill>
        </p:spPr>
        <p:txBody>
          <a:bodyPr/>
          <a:lstStyle/>
          <a:p>
            <a:endParaRPr lang="en-US"/>
          </a:p>
        </p:txBody>
      </p:sp>
      <p:sp>
        <p:nvSpPr>
          <p:cNvPr id="9" name="TextBox 37"/>
          <p:cNvSpPr txBox="1"/>
          <p:nvPr/>
        </p:nvSpPr>
        <p:spPr>
          <a:xfrm>
            <a:off x="3200400" y="1885723"/>
            <a:ext cx="13378180" cy="1615827"/>
          </a:xfrm>
          <a:prstGeom prst="rect">
            <a:avLst/>
          </a:prstGeom>
        </p:spPr>
        <p:txBody>
          <a:bodyPr wrap="square" lIns="0" tIns="0" rIns="0" bIns="0" rtlCol="0" anchor="t">
            <a:spAutoFit/>
          </a:bodyPr>
          <a:lstStyle/>
          <a:p>
            <a:pPr algn="ctr">
              <a:lnSpc>
                <a:spcPts val="6299"/>
              </a:lnSpc>
              <a:spcBef>
                <a:spcPct val="0"/>
              </a:spcBef>
            </a:pPr>
            <a:r>
              <a:rPr lang="en-US" sz="6000" spc="600" dirty="0" smtClean="0">
                <a:solidFill>
                  <a:srgbClr val="B58150"/>
                </a:solidFill>
                <a:latin typeface="Arial" panose="020B0604020202020204" pitchFamily="34" charset="0"/>
                <a:cs typeface="Arial" panose="020B0604020202020204" pitchFamily="34" charset="0"/>
              </a:rPr>
              <a:t>State Initiative Supporting Climate Goals</a:t>
            </a:r>
            <a:endParaRPr lang="en-US" sz="6000" spc="600" dirty="0">
              <a:solidFill>
                <a:srgbClr val="B581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21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AA492-A5E5-3BB9-D8FE-AEF5A65359B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ED8C55A-B3E2-9525-9CAB-9A42A7928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3962400" cy="10323538"/>
          </a:xfrm>
          <a:prstGeom prst="rect">
            <a:avLst/>
          </a:prstGeom>
        </p:spPr>
      </p:pic>
      <p:sp>
        <p:nvSpPr>
          <p:cNvPr id="43" name="TextBox 43">
            <a:extLst>
              <a:ext uri="{FF2B5EF4-FFF2-40B4-BE49-F238E27FC236}">
                <a16:creationId xmlns:a16="http://schemas.microsoft.com/office/drawing/2014/main" id="{2F6F1499-5567-32ED-CBE6-31377A2C293A}"/>
              </a:ext>
            </a:extLst>
          </p:cNvPr>
          <p:cNvSpPr txBox="1"/>
          <p:nvPr/>
        </p:nvSpPr>
        <p:spPr>
          <a:xfrm>
            <a:off x="2819400" y="3619500"/>
            <a:ext cx="7086600" cy="5909310"/>
          </a:xfrm>
          <a:prstGeom prst="rect">
            <a:avLst/>
          </a:prstGeom>
        </p:spPr>
        <p:txBody>
          <a:bodyPr wrap="square" lIns="0" tIns="0" rIns="0" bIns="0" rtlCol="0" anchor="t">
            <a:spAutoFit/>
          </a:bodyPr>
          <a:lstStyle/>
          <a:p>
            <a:pPr marL="457200" indent="-457200" algn="l">
              <a:buFont typeface="Arial" panose="020B0604020202020204" pitchFamily="34" charset="0"/>
              <a:buChar char="•"/>
            </a:pPr>
            <a:r>
              <a:rPr lang="en-US" sz="3200" dirty="0" smtClean="0">
                <a:solidFill>
                  <a:srgbClr val="242424"/>
                </a:solidFill>
                <a:latin typeface="Calibri" panose="020F0502020204030204" pitchFamily="34" charset="0"/>
              </a:rPr>
              <a:t>Locations include: Administration, Transportation, and 6 residential homes.</a:t>
            </a:r>
            <a:endParaRPr lang="en-US" sz="3200" dirty="0">
              <a:solidFill>
                <a:srgbClr val="242424"/>
              </a:solidFill>
              <a:latin typeface="Calibri" panose="020F0502020204030204" pitchFamily="34" charset="0"/>
            </a:endParaRPr>
          </a:p>
          <a:p>
            <a:pPr algn="l"/>
            <a:endParaRPr lang="en-US" sz="3200" dirty="0">
              <a:solidFill>
                <a:srgbClr val="242424"/>
              </a:solidFill>
              <a:latin typeface="Calibri" panose="020F0502020204030204" pitchFamily="34" charset="0"/>
            </a:endParaRPr>
          </a:p>
          <a:p>
            <a:pPr marL="457200" indent="-457200" algn="l">
              <a:buFont typeface="Arial" panose="020B0604020202020204" pitchFamily="34" charset="0"/>
              <a:buChar char="•"/>
            </a:pPr>
            <a:r>
              <a:rPr lang="en-US" sz="3200" dirty="0" smtClean="0">
                <a:solidFill>
                  <a:srgbClr val="242424"/>
                </a:solidFill>
                <a:latin typeface="Calibri" panose="020F0502020204030204" pitchFamily="34" charset="0"/>
              </a:rPr>
              <a:t>Covers nearly 100% of electricity needs, saving 80% on energy bills.</a:t>
            </a:r>
            <a:endParaRPr lang="en-US" sz="3200" dirty="0">
              <a:solidFill>
                <a:srgbClr val="242424"/>
              </a:solidFill>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a:p>
            <a:pPr marL="457200" indent="-457200" algn="l">
              <a:buFont typeface="Arial" panose="020B0604020202020204" pitchFamily="34" charset="0"/>
              <a:buChar char="•"/>
            </a:pPr>
            <a:r>
              <a:rPr lang="en-US" sz="3200" dirty="0" smtClean="0">
                <a:solidFill>
                  <a:srgbClr val="242424"/>
                </a:solidFill>
                <a:latin typeface="Calibri" panose="020F0502020204030204" pitchFamily="34" charset="0"/>
              </a:rPr>
              <a:t>Allows reinvestment of savings into programs supporting individuals with disabilities and seniors. </a:t>
            </a:r>
            <a:endParaRPr lang="en-US" sz="3200" dirty="0">
              <a:solidFill>
                <a:srgbClr val="242424"/>
              </a:solidFill>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p:txBody>
      </p:sp>
      <p:sp>
        <p:nvSpPr>
          <p:cNvPr id="47" name="Freeform 47">
            <a:extLst>
              <a:ext uri="{FF2B5EF4-FFF2-40B4-BE49-F238E27FC236}">
                <a16:creationId xmlns:a16="http://schemas.microsoft.com/office/drawing/2014/main" id="{6ED17E6D-83C7-4C1E-FF0B-AAEF9E8E2F79}"/>
              </a:ext>
            </a:extLst>
          </p:cNvPr>
          <p:cNvSpPr/>
          <p:nvPr/>
        </p:nvSpPr>
        <p:spPr>
          <a:xfrm>
            <a:off x="12496800" y="218440"/>
            <a:ext cx="5518606" cy="1168333"/>
          </a:xfrm>
          <a:custGeom>
            <a:avLst/>
            <a:gdLst/>
            <a:ahLst/>
            <a:cxnLst/>
            <a:rect l="l" t="t" r="r" b="b"/>
            <a:pathLst>
              <a:path w="5561975" h="1042870">
                <a:moveTo>
                  <a:pt x="0" y="0"/>
                </a:moveTo>
                <a:lnTo>
                  <a:pt x="5561975" y="0"/>
                </a:lnTo>
                <a:lnTo>
                  <a:pt x="5561975" y="1042870"/>
                </a:lnTo>
                <a:lnTo>
                  <a:pt x="0" y="1042870"/>
                </a:lnTo>
                <a:lnTo>
                  <a:pt x="0" y="0"/>
                </a:lnTo>
                <a:close/>
              </a:path>
            </a:pathLst>
          </a:custGeom>
          <a:blipFill>
            <a:blip r:embed="rId4"/>
            <a:stretch>
              <a:fillRect/>
            </a:stretch>
          </a:blipFill>
        </p:spPr>
        <p:txBody>
          <a:bodyPr/>
          <a:lstStyle/>
          <a:p>
            <a:endParaRPr lang="en-US"/>
          </a:p>
        </p:txBody>
      </p:sp>
      <p:sp>
        <p:nvSpPr>
          <p:cNvPr id="9" name="TextBox 37">
            <a:extLst>
              <a:ext uri="{FF2B5EF4-FFF2-40B4-BE49-F238E27FC236}">
                <a16:creationId xmlns:a16="http://schemas.microsoft.com/office/drawing/2014/main" id="{76BC5C6B-76DE-6EE5-DDE8-7108D0ED386B}"/>
              </a:ext>
            </a:extLst>
          </p:cNvPr>
          <p:cNvSpPr txBox="1"/>
          <p:nvPr/>
        </p:nvSpPr>
        <p:spPr>
          <a:xfrm>
            <a:off x="3124200" y="2190523"/>
            <a:ext cx="13378180" cy="807913"/>
          </a:xfrm>
          <a:prstGeom prst="rect">
            <a:avLst/>
          </a:prstGeom>
        </p:spPr>
        <p:txBody>
          <a:bodyPr wrap="square" lIns="0" tIns="0" rIns="0" bIns="0" rtlCol="0" anchor="t">
            <a:spAutoFit/>
          </a:bodyPr>
          <a:lstStyle/>
          <a:p>
            <a:pPr algn="ctr">
              <a:lnSpc>
                <a:spcPts val="6299"/>
              </a:lnSpc>
              <a:spcBef>
                <a:spcPct val="0"/>
              </a:spcBef>
            </a:pPr>
            <a:r>
              <a:rPr lang="en-US" sz="6000" spc="600" dirty="0" smtClean="0">
                <a:solidFill>
                  <a:srgbClr val="B58150"/>
                </a:solidFill>
                <a:latin typeface="Arial" panose="020B0604020202020204" pitchFamily="34" charset="0"/>
                <a:cs typeface="Arial" panose="020B0604020202020204" pitchFamily="34" charset="0"/>
              </a:rPr>
              <a:t>Project Overview</a:t>
            </a:r>
            <a:endParaRPr lang="en-US" sz="6000" spc="600" dirty="0">
              <a:solidFill>
                <a:srgbClr val="B5815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0244850" y="3802186"/>
            <a:ext cx="7543957" cy="4084514"/>
          </a:xfrm>
          <a:prstGeom prst="rect">
            <a:avLst/>
          </a:prstGeom>
        </p:spPr>
      </p:pic>
    </p:spTree>
    <p:extLst>
      <p:ext uri="{BB962C8B-B14F-4D97-AF65-F5344CB8AC3E}">
        <p14:creationId xmlns:p14="http://schemas.microsoft.com/office/powerpoint/2010/main" val="31997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09591-DF38-E11C-13E8-EC012F07368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6B712CC-BF37-02E2-8DD5-632E842FB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3962400" cy="10323538"/>
          </a:xfrm>
          <a:prstGeom prst="rect">
            <a:avLst/>
          </a:prstGeom>
        </p:spPr>
      </p:pic>
      <p:sp>
        <p:nvSpPr>
          <p:cNvPr id="43" name="TextBox 43">
            <a:extLst>
              <a:ext uri="{FF2B5EF4-FFF2-40B4-BE49-F238E27FC236}">
                <a16:creationId xmlns:a16="http://schemas.microsoft.com/office/drawing/2014/main" id="{648F53E7-2F6B-5F4A-A676-979FFFCE57B3}"/>
              </a:ext>
            </a:extLst>
          </p:cNvPr>
          <p:cNvSpPr txBox="1"/>
          <p:nvPr/>
        </p:nvSpPr>
        <p:spPr>
          <a:xfrm>
            <a:off x="3657600" y="4914900"/>
            <a:ext cx="7680960" cy="3447098"/>
          </a:xfrm>
          <a:prstGeom prst="rect">
            <a:avLst/>
          </a:prstGeom>
        </p:spPr>
        <p:txBody>
          <a:bodyPr wrap="square" lIns="0" tIns="0" rIns="0" bIns="0" rtlCol="0" anchor="t">
            <a:spAutoFit/>
          </a:bodyPr>
          <a:lstStyle/>
          <a:p>
            <a:pPr marL="457200" indent="-457200" algn="l">
              <a:buFont typeface="Arial" panose="020B0604020202020204" pitchFamily="34" charset="0"/>
              <a:buChar char="•"/>
            </a:pPr>
            <a:r>
              <a:rPr lang="en-US" sz="3200" b="0" i="0" dirty="0" smtClean="0">
                <a:solidFill>
                  <a:srgbClr val="1D2528"/>
                </a:solidFill>
                <a:effectLst/>
              </a:rPr>
              <a:t>RE-EIED Grant: Covers 70% of project costs + $53,295 for administration.</a:t>
            </a:r>
            <a:endParaRPr lang="en-US" sz="3200" b="0" i="0" dirty="0">
              <a:solidFill>
                <a:srgbClr val="242424"/>
              </a:solidFill>
              <a:effectLst/>
            </a:endParaRPr>
          </a:p>
          <a:p>
            <a:pPr algn="l"/>
            <a:endParaRPr lang="en-US" sz="3200" dirty="0">
              <a:solidFill>
                <a:srgbClr val="242424"/>
              </a:solidFill>
              <a:latin typeface="Calibri" panose="020F0502020204030204" pitchFamily="34" charset="0"/>
            </a:endParaRPr>
          </a:p>
          <a:p>
            <a:pPr marL="457200" indent="-457200" algn="l">
              <a:buFont typeface="Arial" panose="020B0604020202020204" pitchFamily="34" charset="0"/>
              <a:buChar char="•"/>
            </a:pPr>
            <a:r>
              <a:rPr lang="en-US" sz="3200" b="0" i="0" dirty="0" smtClean="0">
                <a:solidFill>
                  <a:srgbClr val="242424"/>
                </a:solidFill>
                <a:effectLst/>
                <a:latin typeface="Calibri" panose="020F0502020204030204" pitchFamily="34" charset="0"/>
              </a:rPr>
              <a:t>The grant-seeking approach aligns financial sustainability with mission goals.</a:t>
            </a:r>
            <a:endParaRPr lang="en-US" sz="3200" b="0" i="0" dirty="0">
              <a:solidFill>
                <a:srgbClr val="242424"/>
              </a:solidFill>
              <a:effectLst/>
              <a:latin typeface="Calibri" panose="020F0502020204030204" pitchFamily="34" charset="0"/>
            </a:endParaRPr>
          </a:p>
          <a:p>
            <a:pPr algn="l"/>
            <a:endParaRPr lang="en-US" sz="3200" dirty="0">
              <a:solidFill>
                <a:srgbClr val="242424"/>
              </a:solidFill>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p:txBody>
      </p:sp>
      <p:sp>
        <p:nvSpPr>
          <p:cNvPr id="47" name="Freeform 47">
            <a:extLst>
              <a:ext uri="{FF2B5EF4-FFF2-40B4-BE49-F238E27FC236}">
                <a16:creationId xmlns:a16="http://schemas.microsoft.com/office/drawing/2014/main" id="{9855396A-3957-A946-8BE1-56F5053FED7B}"/>
              </a:ext>
            </a:extLst>
          </p:cNvPr>
          <p:cNvSpPr/>
          <p:nvPr/>
        </p:nvSpPr>
        <p:spPr>
          <a:xfrm>
            <a:off x="12496800" y="218440"/>
            <a:ext cx="5518606" cy="1168333"/>
          </a:xfrm>
          <a:custGeom>
            <a:avLst/>
            <a:gdLst/>
            <a:ahLst/>
            <a:cxnLst/>
            <a:rect l="l" t="t" r="r" b="b"/>
            <a:pathLst>
              <a:path w="5561975" h="1042870">
                <a:moveTo>
                  <a:pt x="0" y="0"/>
                </a:moveTo>
                <a:lnTo>
                  <a:pt x="5561975" y="0"/>
                </a:lnTo>
                <a:lnTo>
                  <a:pt x="5561975" y="1042870"/>
                </a:lnTo>
                <a:lnTo>
                  <a:pt x="0" y="1042870"/>
                </a:lnTo>
                <a:lnTo>
                  <a:pt x="0" y="0"/>
                </a:lnTo>
                <a:close/>
              </a:path>
            </a:pathLst>
          </a:custGeom>
          <a:blipFill>
            <a:blip r:embed="rId4"/>
            <a:stretch>
              <a:fillRect/>
            </a:stretch>
          </a:blipFill>
        </p:spPr>
        <p:txBody>
          <a:bodyPr/>
          <a:lstStyle/>
          <a:p>
            <a:endParaRPr lang="en-US"/>
          </a:p>
        </p:txBody>
      </p:sp>
      <p:sp>
        <p:nvSpPr>
          <p:cNvPr id="9" name="TextBox 37">
            <a:extLst>
              <a:ext uri="{FF2B5EF4-FFF2-40B4-BE49-F238E27FC236}">
                <a16:creationId xmlns:a16="http://schemas.microsoft.com/office/drawing/2014/main" id="{92102B44-33FE-6AF3-1852-8B959CFCBB17}"/>
              </a:ext>
            </a:extLst>
          </p:cNvPr>
          <p:cNvSpPr txBox="1"/>
          <p:nvPr/>
        </p:nvSpPr>
        <p:spPr>
          <a:xfrm>
            <a:off x="3429000" y="2400300"/>
            <a:ext cx="13378180" cy="1615827"/>
          </a:xfrm>
          <a:prstGeom prst="rect">
            <a:avLst/>
          </a:prstGeom>
        </p:spPr>
        <p:txBody>
          <a:bodyPr wrap="square" lIns="0" tIns="0" rIns="0" bIns="0" rtlCol="0" anchor="t">
            <a:spAutoFit/>
          </a:bodyPr>
          <a:lstStyle/>
          <a:p>
            <a:pPr algn="ctr">
              <a:lnSpc>
                <a:spcPts val="6299"/>
              </a:lnSpc>
              <a:spcBef>
                <a:spcPct val="0"/>
              </a:spcBef>
            </a:pPr>
            <a:r>
              <a:rPr lang="en-US" sz="6000" spc="600" dirty="0" smtClean="0">
                <a:solidFill>
                  <a:srgbClr val="B58150"/>
                </a:solidFill>
                <a:latin typeface="Arial" panose="020B0604020202020204" pitchFamily="34" charset="0"/>
                <a:cs typeface="Arial" panose="020B0604020202020204" pitchFamily="34" charset="0"/>
              </a:rPr>
              <a:t>Strategic Funding for Sustainability</a:t>
            </a:r>
            <a:endParaRPr lang="en-US" sz="6000" spc="600" dirty="0">
              <a:solidFill>
                <a:srgbClr val="B5815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12039600" y="4922520"/>
            <a:ext cx="4386065" cy="2738978"/>
          </a:xfrm>
          <a:prstGeom prst="rect">
            <a:avLst/>
          </a:prstGeom>
        </p:spPr>
      </p:pic>
    </p:spTree>
    <p:extLst>
      <p:ext uri="{BB962C8B-B14F-4D97-AF65-F5344CB8AC3E}">
        <p14:creationId xmlns:p14="http://schemas.microsoft.com/office/powerpoint/2010/main" val="371759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27338-86E0-E38F-2C9A-A3B006D3A9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1C893E73-BF2A-7358-EEE5-42698FCC9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16329"/>
            <a:ext cx="3962400" cy="10323538"/>
          </a:xfrm>
          <a:prstGeom prst="rect">
            <a:avLst/>
          </a:prstGeom>
        </p:spPr>
      </p:pic>
      <p:sp>
        <p:nvSpPr>
          <p:cNvPr id="43" name="TextBox 43">
            <a:extLst>
              <a:ext uri="{FF2B5EF4-FFF2-40B4-BE49-F238E27FC236}">
                <a16:creationId xmlns:a16="http://schemas.microsoft.com/office/drawing/2014/main" id="{1BDCF942-DF00-CEFB-45B4-3B4BD5789930}"/>
              </a:ext>
            </a:extLst>
          </p:cNvPr>
          <p:cNvSpPr txBox="1"/>
          <p:nvPr/>
        </p:nvSpPr>
        <p:spPr>
          <a:xfrm>
            <a:off x="3977640" y="4819433"/>
            <a:ext cx="12377420" cy="3939540"/>
          </a:xfrm>
          <a:prstGeom prst="rect">
            <a:avLst/>
          </a:prstGeom>
        </p:spPr>
        <p:txBody>
          <a:bodyPr wrap="square" lIns="0" tIns="0" rIns="0" bIns="0" rtlCol="0" anchor="t">
            <a:spAutoFit/>
          </a:bodyPr>
          <a:lstStyle/>
          <a:p>
            <a:pPr marL="457200" indent="-457200" algn="l">
              <a:buFont typeface="Arial" panose="020B0604020202020204" pitchFamily="34" charset="0"/>
              <a:buChar char="•"/>
            </a:pPr>
            <a:r>
              <a:rPr lang="en-US" sz="3200" dirty="0" smtClean="0">
                <a:solidFill>
                  <a:srgbClr val="1D2528"/>
                </a:solidFill>
              </a:rPr>
              <a:t>2022 </a:t>
            </a:r>
            <a:r>
              <a:rPr lang="en-US" sz="3200" dirty="0" smtClean="0">
                <a:solidFill>
                  <a:srgbClr val="1D2528"/>
                </a:solidFill>
              </a:rPr>
              <a:t>Inflation </a:t>
            </a:r>
            <a:r>
              <a:rPr lang="en-US" sz="3200" dirty="0" smtClean="0">
                <a:solidFill>
                  <a:srgbClr val="1D2528"/>
                </a:solidFill>
              </a:rPr>
              <a:t>Reduction Act: Renewable Energy Tax Credit as </a:t>
            </a:r>
            <a:r>
              <a:rPr lang="en-US" sz="3200" dirty="0" smtClean="0">
                <a:solidFill>
                  <a:srgbClr val="1D2528"/>
                </a:solidFill>
              </a:rPr>
              <a:t>a direct </a:t>
            </a:r>
            <a:r>
              <a:rPr lang="en-US" sz="3200" dirty="0" smtClean="0">
                <a:solidFill>
                  <a:srgbClr val="1D2528"/>
                </a:solidFill>
              </a:rPr>
              <a:t>payment to nonprofits.</a:t>
            </a:r>
            <a:endParaRPr lang="en-US" sz="3200" dirty="0">
              <a:solidFill>
                <a:srgbClr val="1D2528"/>
              </a:solidFill>
            </a:endParaRPr>
          </a:p>
          <a:p>
            <a:pPr algn="l"/>
            <a:endParaRPr lang="en-US" sz="3200" b="0" i="0" dirty="0">
              <a:solidFill>
                <a:srgbClr val="1D2528"/>
              </a:solidFill>
              <a:effectLst/>
            </a:endParaRPr>
          </a:p>
          <a:p>
            <a:pPr marL="457200" indent="-457200" algn="l">
              <a:buFont typeface="Arial" panose="020B0604020202020204" pitchFamily="34" charset="0"/>
              <a:buChar char="•"/>
            </a:pPr>
            <a:r>
              <a:rPr lang="en-US" sz="3200" dirty="0" smtClean="0">
                <a:solidFill>
                  <a:srgbClr val="1D2528"/>
                </a:solidFill>
              </a:rPr>
              <a:t>Federal support covers </a:t>
            </a:r>
            <a:r>
              <a:rPr lang="en-US" sz="3200" dirty="0" smtClean="0">
                <a:solidFill>
                  <a:srgbClr val="1D2528"/>
                </a:solidFill>
              </a:rPr>
              <a:t>the remaining </a:t>
            </a:r>
            <a:r>
              <a:rPr lang="en-US" sz="3200" dirty="0" smtClean="0">
                <a:solidFill>
                  <a:srgbClr val="1D2528"/>
                </a:solidFill>
              </a:rPr>
              <a:t>30% of costs.</a:t>
            </a:r>
            <a:endParaRPr lang="en-US" sz="3200" dirty="0">
              <a:solidFill>
                <a:srgbClr val="1D2528"/>
              </a:solidFill>
            </a:endParaRPr>
          </a:p>
          <a:p>
            <a:pPr algn="l"/>
            <a:endParaRPr lang="en-US" sz="3200" b="0" i="0" dirty="0">
              <a:solidFill>
                <a:srgbClr val="1D2528"/>
              </a:solidFill>
              <a:effectLst/>
            </a:endParaRPr>
          </a:p>
          <a:p>
            <a:pPr marL="457200" indent="-457200" algn="l">
              <a:buFont typeface="Arial" panose="020B0604020202020204" pitchFamily="34" charset="0"/>
              <a:buChar char="•"/>
            </a:pPr>
            <a:r>
              <a:rPr lang="en-US" sz="3200" dirty="0" smtClean="0">
                <a:solidFill>
                  <a:srgbClr val="1D2528"/>
                </a:solidFill>
              </a:rPr>
              <a:t>Innovative use of layered funding for sustainable impact.</a:t>
            </a:r>
            <a:endParaRPr lang="en-US" sz="3200" b="0" i="0" dirty="0">
              <a:solidFill>
                <a:srgbClr val="242424"/>
              </a:solidFill>
              <a:effectLst/>
            </a:endParaRPr>
          </a:p>
          <a:p>
            <a:pPr algn="l"/>
            <a:endParaRPr lang="en-US" sz="3200" dirty="0">
              <a:solidFill>
                <a:srgbClr val="242424"/>
              </a:solidFill>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p:txBody>
      </p:sp>
      <p:sp>
        <p:nvSpPr>
          <p:cNvPr id="47" name="Freeform 47">
            <a:extLst>
              <a:ext uri="{FF2B5EF4-FFF2-40B4-BE49-F238E27FC236}">
                <a16:creationId xmlns:a16="http://schemas.microsoft.com/office/drawing/2014/main" id="{0DB04A15-C0E4-6B87-ED10-B2A835532A4C}"/>
              </a:ext>
            </a:extLst>
          </p:cNvPr>
          <p:cNvSpPr/>
          <p:nvPr/>
        </p:nvSpPr>
        <p:spPr>
          <a:xfrm>
            <a:off x="12496800" y="218440"/>
            <a:ext cx="5518606" cy="1168333"/>
          </a:xfrm>
          <a:custGeom>
            <a:avLst/>
            <a:gdLst/>
            <a:ahLst/>
            <a:cxnLst/>
            <a:rect l="l" t="t" r="r" b="b"/>
            <a:pathLst>
              <a:path w="5561975" h="1042870">
                <a:moveTo>
                  <a:pt x="0" y="0"/>
                </a:moveTo>
                <a:lnTo>
                  <a:pt x="5561975" y="0"/>
                </a:lnTo>
                <a:lnTo>
                  <a:pt x="5561975" y="1042870"/>
                </a:lnTo>
                <a:lnTo>
                  <a:pt x="0" y="1042870"/>
                </a:lnTo>
                <a:lnTo>
                  <a:pt x="0" y="0"/>
                </a:lnTo>
                <a:close/>
              </a:path>
            </a:pathLst>
          </a:custGeom>
          <a:blipFill>
            <a:blip r:embed="rId4"/>
            <a:stretch>
              <a:fillRect/>
            </a:stretch>
          </a:blipFill>
        </p:spPr>
        <p:txBody>
          <a:bodyPr/>
          <a:lstStyle/>
          <a:p>
            <a:endParaRPr lang="en-US"/>
          </a:p>
        </p:txBody>
      </p:sp>
      <p:sp>
        <p:nvSpPr>
          <p:cNvPr id="9" name="TextBox 37">
            <a:extLst>
              <a:ext uri="{FF2B5EF4-FFF2-40B4-BE49-F238E27FC236}">
                <a16:creationId xmlns:a16="http://schemas.microsoft.com/office/drawing/2014/main" id="{39AF2C12-53C4-1299-30C5-B628A503881A}"/>
              </a:ext>
            </a:extLst>
          </p:cNvPr>
          <p:cNvSpPr txBox="1"/>
          <p:nvPr/>
        </p:nvSpPr>
        <p:spPr>
          <a:xfrm>
            <a:off x="2514600" y="2552700"/>
            <a:ext cx="14201140" cy="1615827"/>
          </a:xfrm>
          <a:prstGeom prst="rect">
            <a:avLst/>
          </a:prstGeom>
        </p:spPr>
        <p:txBody>
          <a:bodyPr wrap="square" lIns="0" tIns="0" rIns="0" bIns="0" rtlCol="0" anchor="t">
            <a:spAutoFit/>
          </a:bodyPr>
          <a:lstStyle/>
          <a:p>
            <a:pPr algn="ctr">
              <a:lnSpc>
                <a:spcPts val="6299"/>
              </a:lnSpc>
              <a:spcBef>
                <a:spcPct val="0"/>
              </a:spcBef>
            </a:pPr>
            <a:r>
              <a:rPr lang="en-US" sz="6000" spc="600" dirty="0" smtClean="0">
                <a:solidFill>
                  <a:srgbClr val="B58150"/>
                </a:solidFill>
                <a:latin typeface="Arial" panose="020B0604020202020204" pitchFamily="34" charset="0"/>
                <a:cs typeface="Arial" panose="020B0604020202020204" pitchFamily="34" charset="0"/>
              </a:rPr>
              <a:t>Leveraging Federal Support for Full Funding</a:t>
            </a:r>
            <a:endParaRPr lang="en-US" sz="6000" spc="600" dirty="0">
              <a:solidFill>
                <a:srgbClr val="B581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66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B97A-7E99-371C-C968-53F0535CE0BA}"/>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E0A6EFFB-4CF3-49BD-F9E5-A12328870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3962400" cy="10323538"/>
          </a:xfrm>
          <a:prstGeom prst="rect">
            <a:avLst/>
          </a:prstGeom>
        </p:spPr>
      </p:pic>
      <p:sp>
        <p:nvSpPr>
          <p:cNvPr id="43" name="TextBox 43">
            <a:extLst>
              <a:ext uri="{FF2B5EF4-FFF2-40B4-BE49-F238E27FC236}">
                <a16:creationId xmlns:a16="http://schemas.microsoft.com/office/drawing/2014/main" id="{48602BF8-4418-872C-85FD-8A580C4A6C74}"/>
              </a:ext>
            </a:extLst>
          </p:cNvPr>
          <p:cNvSpPr txBox="1"/>
          <p:nvPr/>
        </p:nvSpPr>
        <p:spPr>
          <a:xfrm>
            <a:off x="3962400" y="4923532"/>
            <a:ext cx="12377420" cy="443198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42424"/>
                </a:solidFill>
                <a:latin typeface="Calibri" panose="020F0502020204030204" pitchFamily="34" charset="0"/>
              </a:rPr>
              <a:t>Year 1 electricity bill savings of $31,470</a:t>
            </a:r>
          </a:p>
          <a:p>
            <a:pPr marL="457200" indent="-457200" algn="l">
              <a:buFont typeface="Arial" panose="020B0604020202020204" pitchFamily="34" charset="0"/>
              <a:buChar char="•"/>
            </a:pPr>
            <a:endParaRPr lang="en-US" sz="3200" dirty="0">
              <a:solidFill>
                <a:srgbClr val="242424"/>
              </a:solidFill>
              <a:latin typeface="Calibri" panose="020F0502020204030204" pitchFamily="34" charset="0"/>
            </a:endParaRPr>
          </a:p>
          <a:p>
            <a:pPr marL="457200" indent="-457200" algn="l">
              <a:buFont typeface="Arial" panose="020B0604020202020204" pitchFamily="34" charset="0"/>
              <a:buChar char="•"/>
            </a:pPr>
            <a:r>
              <a:rPr lang="en-US" sz="3200" dirty="0" smtClean="0">
                <a:solidFill>
                  <a:srgbClr val="242424"/>
                </a:solidFill>
                <a:latin typeface="Calibri" panose="020F0502020204030204" pitchFamily="34" charset="0"/>
              </a:rPr>
              <a:t>30-year </a:t>
            </a:r>
            <a:r>
              <a:rPr lang="en-US" sz="3200" dirty="0" smtClean="0">
                <a:solidFill>
                  <a:srgbClr val="242424"/>
                </a:solidFill>
                <a:latin typeface="Calibri" panose="020F0502020204030204" pitchFamily="34" charset="0"/>
              </a:rPr>
              <a:t>savings projected at nearly </a:t>
            </a:r>
            <a:r>
              <a:rPr lang="en-US" sz="3200" dirty="0" smtClean="0">
                <a:solidFill>
                  <a:srgbClr val="242424"/>
                </a:solidFill>
                <a:latin typeface="Calibri" panose="020F0502020204030204" pitchFamily="34" charset="0"/>
              </a:rPr>
              <a:t>2 Million</a:t>
            </a:r>
            <a:endParaRPr lang="en-US" sz="3200" dirty="0">
              <a:solidFill>
                <a:srgbClr val="242424"/>
              </a:solidFill>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a:p>
            <a:pPr marL="457200" indent="-457200" algn="l">
              <a:buFont typeface="Arial" panose="020B0604020202020204" pitchFamily="34" charset="0"/>
              <a:buChar char="•"/>
            </a:pPr>
            <a:r>
              <a:rPr lang="en-US" sz="3200" dirty="0" smtClean="0">
                <a:solidFill>
                  <a:srgbClr val="242424"/>
                </a:solidFill>
                <a:latin typeface="Calibri" panose="020F0502020204030204" pitchFamily="34" charset="0"/>
              </a:rPr>
              <a:t>Supports Pioneer’s mission by reinvesting in programs and services</a:t>
            </a:r>
            <a:endParaRPr lang="en-US" sz="3200" dirty="0">
              <a:solidFill>
                <a:srgbClr val="242424"/>
              </a:solidFill>
              <a:latin typeface="Calibri" panose="020F0502020204030204" pitchFamily="34" charset="0"/>
            </a:endParaRPr>
          </a:p>
          <a:p>
            <a:pPr algn="l"/>
            <a:endParaRPr lang="en-US" sz="3200" dirty="0">
              <a:solidFill>
                <a:srgbClr val="242424"/>
              </a:solidFill>
              <a:latin typeface="Calibri" panose="020F0502020204030204" pitchFamily="34" charset="0"/>
            </a:endParaRPr>
          </a:p>
          <a:p>
            <a:pPr algn="l"/>
            <a:endParaRPr lang="en-US" sz="3200" dirty="0">
              <a:solidFill>
                <a:srgbClr val="242424"/>
              </a:solidFill>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a:p>
            <a:pPr algn="l"/>
            <a:endParaRPr lang="en-US" sz="3200" b="0" i="0" dirty="0">
              <a:solidFill>
                <a:srgbClr val="242424"/>
              </a:solidFill>
              <a:effectLst/>
              <a:latin typeface="Calibri" panose="020F0502020204030204" pitchFamily="34" charset="0"/>
            </a:endParaRPr>
          </a:p>
        </p:txBody>
      </p:sp>
      <p:sp>
        <p:nvSpPr>
          <p:cNvPr id="47" name="Freeform 47">
            <a:extLst>
              <a:ext uri="{FF2B5EF4-FFF2-40B4-BE49-F238E27FC236}">
                <a16:creationId xmlns:a16="http://schemas.microsoft.com/office/drawing/2014/main" id="{E8DD11D1-E9F9-EBE6-DEFD-6D61B2A48572}"/>
              </a:ext>
            </a:extLst>
          </p:cNvPr>
          <p:cNvSpPr/>
          <p:nvPr/>
        </p:nvSpPr>
        <p:spPr>
          <a:xfrm>
            <a:off x="12496800" y="218440"/>
            <a:ext cx="5518606" cy="1168333"/>
          </a:xfrm>
          <a:custGeom>
            <a:avLst/>
            <a:gdLst/>
            <a:ahLst/>
            <a:cxnLst/>
            <a:rect l="l" t="t" r="r" b="b"/>
            <a:pathLst>
              <a:path w="5561975" h="1042870">
                <a:moveTo>
                  <a:pt x="0" y="0"/>
                </a:moveTo>
                <a:lnTo>
                  <a:pt x="5561975" y="0"/>
                </a:lnTo>
                <a:lnTo>
                  <a:pt x="5561975" y="1042870"/>
                </a:lnTo>
                <a:lnTo>
                  <a:pt x="0" y="1042870"/>
                </a:lnTo>
                <a:lnTo>
                  <a:pt x="0" y="0"/>
                </a:lnTo>
                <a:close/>
              </a:path>
            </a:pathLst>
          </a:custGeom>
          <a:blipFill>
            <a:blip r:embed="rId4"/>
            <a:stretch>
              <a:fillRect/>
            </a:stretch>
          </a:blipFill>
        </p:spPr>
        <p:txBody>
          <a:bodyPr/>
          <a:lstStyle/>
          <a:p>
            <a:endParaRPr lang="en-US"/>
          </a:p>
        </p:txBody>
      </p:sp>
      <p:sp>
        <p:nvSpPr>
          <p:cNvPr id="9" name="TextBox 37">
            <a:extLst>
              <a:ext uri="{FF2B5EF4-FFF2-40B4-BE49-F238E27FC236}">
                <a16:creationId xmlns:a16="http://schemas.microsoft.com/office/drawing/2014/main" id="{818AFE02-8FD4-5F6B-FD6D-2AB35FEDE583}"/>
              </a:ext>
            </a:extLst>
          </p:cNvPr>
          <p:cNvSpPr txBox="1"/>
          <p:nvPr/>
        </p:nvSpPr>
        <p:spPr>
          <a:xfrm>
            <a:off x="3276600" y="2400300"/>
            <a:ext cx="13378180" cy="1615827"/>
          </a:xfrm>
          <a:prstGeom prst="rect">
            <a:avLst/>
          </a:prstGeom>
        </p:spPr>
        <p:txBody>
          <a:bodyPr wrap="square" lIns="0" tIns="0" rIns="0" bIns="0" rtlCol="0" anchor="t">
            <a:spAutoFit/>
          </a:bodyPr>
          <a:lstStyle/>
          <a:p>
            <a:pPr algn="ctr">
              <a:lnSpc>
                <a:spcPts val="6299"/>
              </a:lnSpc>
              <a:spcBef>
                <a:spcPct val="0"/>
              </a:spcBef>
            </a:pPr>
            <a:r>
              <a:rPr lang="en-US" sz="6000" spc="600" dirty="0" smtClean="0">
                <a:solidFill>
                  <a:srgbClr val="B58150"/>
                </a:solidFill>
                <a:latin typeface="Arial" panose="020B0604020202020204" pitchFamily="34" charset="0"/>
                <a:cs typeface="Arial" panose="020B0604020202020204" pitchFamily="34" charset="0"/>
              </a:rPr>
              <a:t>Creating a Legacy of Financial &amp; Environmental Impact</a:t>
            </a:r>
            <a:endParaRPr lang="en-US" sz="6000" spc="600" dirty="0">
              <a:solidFill>
                <a:srgbClr val="B581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75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48376" cy="10287000"/>
          </a:xfrm>
          <a:prstGeom prst="rect">
            <a:avLst/>
          </a:prstGeom>
        </p:spPr>
      </p:pic>
      <p:sp>
        <p:nvSpPr>
          <p:cNvPr id="17" name="TextBox 17"/>
          <p:cNvSpPr txBox="1"/>
          <p:nvPr/>
        </p:nvSpPr>
        <p:spPr>
          <a:xfrm>
            <a:off x="11090817" y="956047"/>
            <a:ext cx="6019462" cy="7786045"/>
          </a:xfrm>
          <a:prstGeom prst="rect">
            <a:avLst/>
          </a:prstGeom>
        </p:spPr>
        <p:txBody>
          <a:bodyPr lIns="50800" tIns="50800" rIns="50800" bIns="50800" rtlCol="0" anchor="ctr"/>
          <a:lstStyle/>
          <a:p>
            <a:pPr algn="ctr">
              <a:lnSpc>
                <a:spcPts val="2899"/>
              </a:lnSpc>
            </a:pPr>
            <a:endParaRPr/>
          </a:p>
        </p:txBody>
      </p:sp>
      <p:sp>
        <p:nvSpPr>
          <p:cNvPr id="21" name="TextBox 21"/>
          <p:cNvSpPr txBox="1"/>
          <p:nvPr/>
        </p:nvSpPr>
        <p:spPr>
          <a:xfrm>
            <a:off x="3112872" y="3924301"/>
            <a:ext cx="4964327" cy="923330"/>
          </a:xfrm>
          <a:prstGeom prst="rect">
            <a:avLst/>
          </a:prstGeom>
        </p:spPr>
        <p:txBody>
          <a:bodyPr wrap="square" lIns="0" tIns="0" rIns="0" bIns="0" rtlCol="0" anchor="t">
            <a:spAutoFit/>
          </a:bodyPr>
          <a:lstStyle/>
          <a:p>
            <a:r>
              <a:rPr lang="en-US" sz="2000" b="1" dirty="0">
                <a:solidFill>
                  <a:srgbClr val="000000"/>
                </a:solidFill>
                <a:latin typeface="Arial" panose="020B0604020202020204" pitchFamily="34" charset="0"/>
                <a:cs typeface="Arial" panose="020B0604020202020204" pitchFamily="34" charset="0"/>
              </a:rPr>
              <a:t>Stacy </a:t>
            </a:r>
            <a:r>
              <a:rPr lang="en-US" sz="2000" b="1" dirty="0" smtClean="0">
                <a:solidFill>
                  <a:srgbClr val="000000"/>
                </a:solidFill>
                <a:latin typeface="Arial" panose="020B0604020202020204" pitchFamily="34" charset="0"/>
                <a:cs typeface="Arial" panose="020B0604020202020204" pitchFamily="34" charset="0"/>
              </a:rPr>
              <a:t>Freed</a:t>
            </a:r>
          </a:p>
          <a:p>
            <a:r>
              <a:rPr lang="en-US" sz="2000" b="1" dirty="0" smtClean="0">
                <a:solidFill>
                  <a:srgbClr val="000000"/>
                </a:solidFill>
                <a:latin typeface="Arial" panose="020B0604020202020204" pitchFamily="34" charset="0"/>
                <a:cs typeface="Arial" panose="020B0604020202020204" pitchFamily="34" charset="0"/>
              </a:rPr>
              <a:t>Chief Clinical Officer</a:t>
            </a:r>
            <a:endParaRPr lang="en-US" sz="2000" b="1" dirty="0">
              <a:solidFill>
                <a:srgbClr val="000000"/>
              </a:solidFill>
              <a:latin typeface="Arial" panose="020B0604020202020204" pitchFamily="34" charset="0"/>
              <a:cs typeface="Arial" panose="020B0604020202020204" pitchFamily="34" charset="0"/>
            </a:endParaRPr>
          </a:p>
          <a:p>
            <a:r>
              <a:rPr lang="en-US" sz="2000" b="1" dirty="0">
                <a:solidFill>
                  <a:srgbClr val="000000"/>
                </a:solidFill>
                <a:latin typeface="Arial" panose="020B0604020202020204" pitchFamily="34" charset="0"/>
                <a:cs typeface="Arial" panose="020B0604020202020204" pitchFamily="34" charset="0"/>
              </a:rPr>
              <a:t>sfreed@pioneerresources.org</a:t>
            </a:r>
            <a:endParaRPr lang="en-US" sz="2000" dirty="0">
              <a:solidFill>
                <a:srgbClr val="000000"/>
              </a:solidFill>
              <a:latin typeface="Arial" panose="020B0604020202020204" pitchFamily="34" charset="0"/>
              <a:cs typeface="Arial" panose="020B0604020202020204" pitchFamily="34" charset="0"/>
            </a:endParaRPr>
          </a:p>
        </p:txBody>
      </p:sp>
      <p:sp>
        <p:nvSpPr>
          <p:cNvPr id="22" name="Freeform 22"/>
          <p:cNvSpPr/>
          <p:nvPr/>
        </p:nvSpPr>
        <p:spPr>
          <a:xfrm>
            <a:off x="2617488" y="2628900"/>
            <a:ext cx="4964327" cy="1033861"/>
          </a:xfrm>
          <a:custGeom>
            <a:avLst/>
            <a:gdLst/>
            <a:ahLst/>
            <a:cxnLst/>
            <a:rect l="l" t="t" r="r" b="b"/>
            <a:pathLst>
              <a:path w="4507127" h="845086">
                <a:moveTo>
                  <a:pt x="0" y="0"/>
                </a:moveTo>
                <a:lnTo>
                  <a:pt x="4507127" y="0"/>
                </a:lnTo>
                <a:lnTo>
                  <a:pt x="4507127" y="845086"/>
                </a:lnTo>
                <a:lnTo>
                  <a:pt x="0" y="845086"/>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D80F56C2-A4A9-8630-9626-B4BEA4048607}"/>
              </a:ext>
            </a:extLst>
          </p:cNvPr>
          <p:cNvPicPr>
            <a:picLocks noChangeAspect="1"/>
          </p:cNvPicPr>
          <p:nvPr/>
        </p:nvPicPr>
        <p:blipFill>
          <a:blip r:embed="rId5"/>
          <a:stretch>
            <a:fillRect/>
          </a:stretch>
        </p:blipFill>
        <p:spPr>
          <a:xfrm>
            <a:off x="8534400" y="2384121"/>
            <a:ext cx="8802328" cy="6754168"/>
          </a:xfrm>
          <a:prstGeom prst="rect">
            <a:avLst/>
          </a:prstGeom>
        </p:spPr>
      </p:pic>
      <p:pic>
        <p:nvPicPr>
          <p:cNvPr id="5" name="Picture 4" descr="A black and yellow logo&#10;&#10;Description automatically generated">
            <a:extLst>
              <a:ext uri="{FF2B5EF4-FFF2-40B4-BE49-F238E27FC236}">
                <a16:creationId xmlns:a16="http://schemas.microsoft.com/office/drawing/2014/main" id="{88732F0B-BE31-E8EC-5409-67DBCE498B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405" y="5703612"/>
            <a:ext cx="2830388" cy="1176097"/>
          </a:xfrm>
          <a:prstGeom prst="rect">
            <a:avLst/>
          </a:prstGeom>
        </p:spPr>
      </p:pic>
      <p:sp>
        <p:nvSpPr>
          <p:cNvPr id="6" name="TextBox 21">
            <a:extLst>
              <a:ext uri="{FF2B5EF4-FFF2-40B4-BE49-F238E27FC236}">
                <a16:creationId xmlns:a16="http://schemas.microsoft.com/office/drawing/2014/main" id="{44492414-C002-99F6-3401-A801C2C0392B}"/>
              </a:ext>
            </a:extLst>
          </p:cNvPr>
          <p:cNvSpPr txBox="1"/>
          <p:nvPr/>
        </p:nvSpPr>
        <p:spPr>
          <a:xfrm>
            <a:off x="3282932" y="7105650"/>
            <a:ext cx="4964327" cy="923330"/>
          </a:xfrm>
          <a:prstGeom prst="rect">
            <a:avLst/>
          </a:prstGeom>
        </p:spPr>
        <p:txBody>
          <a:bodyPr wrap="square" lIns="0" tIns="0" rIns="0" bIns="0" rtlCol="0" anchor="t">
            <a:spAutoFit/>
          </a:bodyPr>
          <a:lstStyle/>
          <a:p>
            <a:r>
              <a:rPr lang="en-US" sz="2000" b="1" dirty="0">
                <a:solidFill>
                  <a:srgbClr val="000000"/>
                </a:solidFill>
                <a:latin typeface="Arial" panose="020B0604020202020204" pitchFamily="34" charset="0"/>
                <a:cs typeface="Arial" panose="020B0604020202020204" pitchFamily="34" charset="0"/>
              </a:rPr>
              <a:t>Allen </a:t>
            </a:r>
            <a:r>
              <a:rPr lang="en-US" sz="2000" b="1" dirty="0" smtClean="0">
                <a:solidFill>
                  <a:srgbClr val="000000"/>
                </a:solidFill>
                <a:latin typeface="Arial" panose="020B0604020202020204" pitchFamily="34" charset="0"/>
                <a:cs typeface="Arial" panose="020B0604020202020204" pitchFamily="34" charset="0"/>
              </a:rPr>
              <a:t>Bonthuis</a:t>
            </a:r>
          </a:p>
          <a:p>
            <a:r>
              <a:rPr lang="en-US" sz="2000" b="1" dirty="0" smtClean="0">
                <a:solidFill>
                  <a:srgbClr val="000000"/>
                </a:solidFill>
                <a:latin typeface="Arial" panose="020B0604020202020204" pitchFamily="34" charset="0"/>
                <a:cs typeface="Arial" panose="020B0604020202020204" pitchFamily="34" charset="0"/>
              </a:rPr>
              <a:t>Vice President of Sales and Marketing</a:t>
            </a:r>
            <a:endParaRPr lang="en-US" sz="2000" b="1" dirty="0">
              <a:solidFill>
                <a:srgbClr val="000000"/>
              </a:solidFill>
              <a:latin typeface="Arial" panose="020B0604020202020204" pitchFamily="34" charset="0"/>
              <a:cs typeface="Arial" panose="020B0604020202020204" pitchFamily="34" charset="0"/>
            </a:endParaRPr>
          </a:p>
          <a:p>
            <a:r>
              <a:rPr lang="en-US" sz="2000" b="1" dirty="0">
                <a:solidFill>
                  <a:srgbClr val="000000"/>
                </a:solidFill>
                <a:latin typeface="Arial" panose="020B0604020202020204" pitchFamily="34" charset="0"/>
                <a:cs typeface="Arial" panose="020B0604020202020204" pitchFamily="34" charset="0"/>
              </a:rPr>
              <a:t>allen@harvestsolar.com</a:t>
            </a:r>
            <a:endParaRPr lang="en-US" sz="2000"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3175</TotalTime>
  <Words>783</Words>
  <Application>Microsoft Office PowerPoint</Application>
  <PresentationFormat>Custom</PresentationFormat>
  <Paragraphs>55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 survey</dc:title>
  <dc:creator>Karen Breitenbach</dc:creator>
  <cp:lastModifiedBy>Stacy Freed</cp:lastModifiedBy>
  <cp:revision>38</cp:revision>
  <cp:lastPrinted>2024-11-04T17:26:52Z</cp:lastPrinted>
  <dcterms:created xsi:type="dcterms:W3CDTF">2006-08-16T00:00:00Z</dcterms:created>
  <dcterms:modified xsi:type="dcterms:W3CDTF">2024-11-04T19:15:34Z</dcterms:modified>
  <dc:identifier>DAFrQZ7CWx0</dc:identifier>
</cp:coreProperties>
</file>