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78"/>
  </p:notesMasterIdLst>
  <p:sldIdLst>
    <p:sldId id="265" r:id="rId5"/>
    <p:sldId id="264" r:id="rId6"/>
    <p:sldId id="268" r:id="rId7"/>
    <p:sldId id="269" r:id="rId8"/>
    <p:sldId id="296" r:id="rId9"/>
    <p:sldId id="346" r:id="rId10"/>
    <p:sldId id="347" r:id="rId11"/>
    <p:sldId id="351" r:id="rId12"/>
    <p:sldId id="271" r:id="rId13"/>
    <p:sldId id="274" r:id="rId14"/>
    <p:sldId id="281" r:id="rId15"/>
    <p:sldId id="282" r:id="rId16"/>
    <p:sldId id="329" r:id="rId17"/>
    <p:sldId id="338" r:id="rId18"/>
    <p:sldId id="305" r:id="rId19"/>
    <p:sldId id="371" r:id="rId20"/>
    <p:sldId id="379" r:id="rId21"/>
    <p:sldId id="373" r:id="rId22"/>
    <p:sldId id="380" r:id="rId23"/>
    <p:sldId id="381" r:id="rId24"/>
    <p:sldId id="348" r:id="rId25"/>
    <p:sldId id="350" r:id="rId26"/>
    <p:sldId id="349" r:id="rId27"/>
    <p:sldId id="353" r:id="rId28"/>
    <p:sldId id="352" r:id="rId29"/>
    <p:sldId id="355" r:id="rId30"/>
    <p:sldId id="357" r:id="rId31"/>
    <p:sldId id="358" r:id="rId32"/>
    <p:sldId id="359" r:id="rId33"/>
    <p:sldId id="327" r:id="rId34"/>
    <p:sldId id="363" r:id="rId35"/>
    <p:sldId id="364" r:id="rId36"/>
    <p:sldId id="370" r:id="rId37"/>
    <p:sldId id="366" r:id="rId38"/>
    <p:sldId id="368" r:id="rId39"/>
    <p:sldId id="367" r:id="rId40"/>
    <p:sldId id="361" r:id="rId41"/>
    <p:sldId id="362" r:id="rId42"/>
    <p:sldId id="365" r:id="rId43"/>
    <p:sldId id="360" r:id="rId44"/>
    <p:sldId id="375" r:id="rId45"/>
    <p:sldId id="280" r:id="rId46"/>
    <p:sldId id="369" r:id="rId47"/>
    <p:sldId id="291" r:id="rId48"/>
    <p:sldId id="290" r:id="rId49"/>
    <p:sldId id="330" r:id="rId50"/>
    <p:sldId id="331" r:id="rId51"/>
    <p:sldId id="332" r:id="rId52"/>
    <p:sldId id="341" r:id="rId53"/>
    <p:sldId id="334" r:id="rId54"/>
    <p:sldId id="339" r:id="rId55"/>
    <p:sldId id="277" r:id="rId56"/>
    <p:sldId id="337" r:id="rId57"/>
    <p:sldId id="335" r:id="rId58"/>
    <p:sldId id="343" r:id="rId59"/>
    <p:sldId id="344" r:id="rId60"/>
    <p:sldId id="336" r:id="rId61"/>
    <p:sldId id="345" r:id="rId62"/>
    <p:sldId id="279" r:id="rId63"/>
    <p:sldId id="333" r:id="rId64"/>
    <p:sldId id="376" r:id="rId65"/>
    <p:sldId id="377" r:id="rId66"/>
    <p:sldId id="378" r:id="rId67"/>
    <p:sldId id="307" r:id="rId68"/>
    <p:sldId id="304" r:id="rId69"/>
    <p:sldId id="310" r:id="rId70"/>
    <p:sldId id="328" r:id="rId71"/>
    <p:sldId id="315" r:id="rId72"/>
    <p:sldId id="317" r:id="rId73"/>
    <p:sldId id="318" r:id="rId74"/>
    <p:sldId id="276" r:id="rId75"/>
    <p:sldId id="324" r:id="rId76"/>
    <p:sldId id="325" r:id="rId7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B1DA3B-81AA-EB2E-29B0-F3E281D6611C}" v="1389" dt="2024-11-08T13:08:20.7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p:restoredTop sz="94637"/>
  </p:normalViewPr>
  <p:slideViewPr>
    <p:cSldViewPr snapToGrid="0">
      <p:cViewPr varScale="1">
        <p:scale>
          <a:sx n="85" d="100"/>
          <a:sy n="85" d="100"/>
        </p:scale>
        <p:origin x="192" y="3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0446E3-6245-714D-9ACA-5F1435050C1F}" type="datetimeFigureOut">
              <a:rPr lang="en-US" smtClean="0"/>
              <a:t>11/8/24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E5F3AA-F1C6-054A-A066-53AB00DBD519}" type="slidenum">
              <a:rPr lang="en-US" smtClean="0"/>
              <a:t>‹#›</a:t>
            </a:fld>
            <a:endParaRPr lang="en-US"/>
          </a:p>
        </p:txBody>
      </p:sp>
    </p:spTree>
    <p:extLst>
      <p:ext uri="{BB962C8B-B14F-4D97-AF65-F5344CB8AC3E}">
        <p14:creationId xmlns:p14="http://schemas.microsoft.com/office/powerpoint/2010/main" val="3734721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5CB3A488-1E80-E64E-9819-E4CD20B0B970}" type="datetimeFigureOut">
              <a:rPr lang="en-US" smtClean="0"/>
              <a:t>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997B2-A43C-B747-A952-16987EAAE8B0}" type="slidenum">
              <a:rPr lang="en-US" smtClean="0"/>
              <a:t>‹#›</a:t>
            </a:fld>
            <a:endParaRPr lang="en-US"/>
          </a:p>
        </p:txBody>
      </p:sp>
      <p:pic>
        <p:nvPicPr>
          <p:cNvPr id="11" name="Picture 10">
            <a:extLst>
              <a:ext uri="{FF2B5EF4-FFF2-40B4-BE49-F238E27FC236}">
                <a16:creationId xmlns:a16="http://schemas.microsoft.com/office/drawing/2014/main" id="{4BD70500-6FA0-6443-88AA-F694DB132741}"/>
              </a:ext>
              <a:ext uri="{C183D7F6-B498-43B3-948B-1728B52AA6E4}">
                <adec:decorative xmlns:adec="http://schemas.microsoft.com/office/drawing/2017/decorative" val="1"/>
              </a:ext>
            </a:extLst>
          </p:cNvPr>
          <p:cNvPicPr>
            <a:picLocks noChangeAspect="1"/>
          </p:cNvPicPr>
          <p:nvPr userDrawn="1"/>
        </p:nvPicPr>
        <p:blipFill rotWithShape="1">
          <a:blip r:embed="rId2"/>
          <a:srcRect l="24631" t="3968" r="51442" b="18977"/>
          <a:stretch/>
        </p:blipFill>
        <p:spPr>
          <a:xfrm>
            <a:off x="9141619" y="-1"/>
            <a:ext cx="3050382" cy="6356351"/>
          </a:xfrm>
          <a:prstGeom prst="rect">
            <a:avLst/>
          </a:prstGeom>
        </p:spPr>
      </p:pic>
    </p:spTree>
    <p:extLst>
      <p:ext uri="{BB962C8B-B14F-4D97-AF65-F5344CB8AC3E}">
        <p14:creationId xmlns:p14="http://schemas.microsoft.com/office/powerpoint/2010/main" val="2117436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CB3A488-1E80-E64E-9819-E4CD20B0B970}" type="datetimeFigureOut">
              <a:rPr lang="en-US" smtClean="0"/>
              <a:t>11/8/24</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101997B2-A43C-B747-A952-16987EAAE8B0}" type="slidenum">
              <a:rPr lang="en-US" smtClean="0"/>
              <a:t>‹#›</a:t>
            </a:fld>
            <a:endParaRPr lang="en-US"/>
          </a:p>
        </p:txBody>
      </p:sp>
    </p:spTree>
    <p:extLst>
      <p:ext uri="{BB962C8B-B14F-4D97-AF65-F5344CB8AC3E}">
        <p14:creationId xmlns:p14="http://schemas.microsoft.com/office/powerpoint/2010/main" val="224345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CB3A488-1E80-E64E-9819-E4CD20B0B970}" type="datetimeFigureOut">
              <a:rPr lang="en-US" smtClean="0"/>
              <a:t>11/8/24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1997B2-A43C-B747-A952-16987EAAE8B0}" type="slidenum">
              <a:rPr lang="en-US" smtClean="0"/>
              <a:t>‹#›</a:t>
            </a:fld>
            <a:endParaRPr lang="en-US"/>
          </a:p>
        </p:txBody>
      </p:sp>
    </p:spTree>
    <p:extLst>
      <p:ext uri="{BB962C8B-B14F-4D97-AF65-F5344CB8AC3E}">
        <p14:creationId xmlns:p14="http://schemas.microsoft.com/office/powerpoint/2010/main" val="2561243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CB3A488-1E80-E64E-9819-E4CD20B0B970}" type="datetimeFigureOut">
              <a:rPr lang="en-US" smtClean="0"/>
              <a:t>11/8/24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1997B2-A43C-B747-A952-16987EAAE8B0}" type="slidenum">
              <a:rPr lang="en-US" smtClean="0"/>
              <a:t>‹#›</a:t>
            </a:fld>
            <a:endParaRPr lang="en-US"/>
          </a:p>
        </p:txBody>
      </p:sp>
    </p:spTree>
    <p:extLst>
      <p:ext uri="{BB962C8B-B14F-4D97-AF65-F5344CB8AC3E}">
        <p14:creationId xmlns:p14="http://schemas.microsoft.com/office/powerpoint/2010/main" val="2776731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02B0BF5-6C93-3B4B-81AA-BC6769B74A35}"/>
              </a:ext>
            </a:extLst>
          </p:cNvPr>
          <p:cNvSpPr/>
          <p:nvPr userDrawn="1"/>
        </p:nvSpPr>
        <p:spPr>
          <a:xfrm>
            <a:off x="0" y="0"/>
            <a:ext cx="12192000" cy="13956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62465" y="492506"/>
            <a:ext cx="11417713" cy="704963"/>
          </a:xfrm>
        </p:spPr>
        <p:txBody>
          <a:bodyPr/>
          <a:lstStyle/>
          <a:p>
            <a:r>
              <a:rPr lang="en-US"/>
              <a:t>Click to edit Master title style</a:t>
            </a:r>
          </a:p>
        </p:txBody>
      </p:sp>
      <p:sp>
        <p:nvSpPr>
          <p:cNvPr id="3" name="Content Placeholder 2"/>
          <p:cNvSpPr>
            <a:spLocks noGrp="1"/>
          </p:cNvSpPr>
          <p:nvPr>
            <p:ph idx="1"/>
          </p:nvPr>
        </p:nvSpPr>
        <p:spPr>
          <a:xfrm>
            <a:off x="938464" y="1708484"/>
            <a:ext cx="10299032" cy="4276264"/>
          </a:xfrm>
        </p:spPr>
        <p:txBody>
          <a:bodyPr/>
          <a:lstStyle>
            <a:lvl1pPr marL="182880" indent="-182880">
              <a:buFont typeface="Wingdings" pitchFamily="2" charset="2"/>
              <a:buChar char="Ø"/>
              <a:defRPr/>
            </a:lvl1pPr>
            <a:lvl2pPr marL="685800" indent="-182880">
              <a:buFont typeface="Wingdings" pitchFamily="2" charset="2"/>
              <a:buChar char="Ø"/>
              <a:defRPr/>
            </a:lvl2pPr>
            <a:lvl3pPr marL="1143000" indent="-182880">
              <a:buFont typeface="Wingdings" pitchFamily="2" charset="2"/>
              <a:buChar char="Ø"/>
              <a:defRPr/>
            </a:lvl3pPr>
            <a:lvl4pPr marL="1600200" indent="-182880">
              <a:buFont typeface="Wingdings" pitchFamily="2" charset="2"/>
              <a:buChar char="Ø"/>
              <a:defRPr/>
            </a:lvl4pPr>
            <a:lvl5pPr marL="2057400" indent="-182880">
              <a:buFont typeface="Wingdings" pitchFamily="2" charset="2"/>
              <a:buChar char="Ø"/>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B3A488-1E80-E64E-9819-E4CD20B0B970}" type="datetimeFigureOut">
              <a:rPr lang="en-US" smtClean="0"/>
              <a:t>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997B2-A43C-B747-A952-16987EAAE8B0}" type="slidenum">
              <a:rPr lang="en-US" smtClean="0"/>
              <a:t>‹#›</a:t>
            </a:fld>
            <a:endParaRPr lang="en-US"/>
          </a:p>
        </p:txBody>
      </p:sp>
    </p:spTree>
    <p:extLst>
      <p:ext uri="{BB962C8B-B14F-4D97-AF65-F5344CB8AC3E}">
        <p14:creationId xmlns:p14="http://schemas.microsoft.com/office/powerpoint/2010/main" val="2357699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B3A488-1E80-E64E-9819-E4CD20B0B970}" type="datetimeFigureOut">
              <a:rPr lang="en-US" smtClean="0"/>
              <a:t>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997B2-A43C-B747-A952-16987EAAE8B0}" type="slidenum">
              <a:rPr lang="en-US" smtClean="0"/>
              <a:t>‹#›</a:t>
            </a:fld>
            <a:endParaRPr lang="en-US"/>
          </a:p>
        </p:txBody>
      </p:sp>
    </p:spTree>
    <p:extLst>
      <p:ext uri="{BB962C8B-B14F-4D97-AF65-F5344CB8AC3E}">
        <p14:creationId xmlns:p14="http://schemas.microsoft.com/office/powerpoint/2010/main" val="3476246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CB3A488-1E80-E64E-9819-E4CD20B0B970}" type="datetimeFigureOut">
              <a:rPr lang="en-US" smtClean="0"/>
              <a:t>11/8/24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101997B2-A43C-B747-A952-16987EAAE8B0}" type="slidenum">
              <a:rPr lang="en-US" smtClean="0"/>
              <a:t>‹#›</a:t>
            </a:fld>
            <a:endParaRPr lang="en-US"/>
          </a:p>
        </p:txBody>
      </p:sp>
    </p:spTree>
    <p:extLst>
      <p:ext uri="{BB962C8B-B14F-4D97-AF65-F5344CB8AC3E}">
        <p14:creationId xmlns:p14="http://schemas.microsoft.com/office/powerpoint/2010/main" val="1456336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CB3A488-1E80-E64E-9819-E4CD20B0B970}" type="datetimeFigureOut">
              <a:rPr lang="en-US" smtClean="0"/>
              <a:t>11/8/24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101997B2-A43C-B747-A952-16987EAAE8B0}" type="slidenum">
              <a:rPr lang="en-US" smtClean="0"/>
              <a:t>‹#›</a:t>
            </a:fld>
            <a:endParaRPr lang="en-US"/>
          </a:p>
        </p:txBody>
      </p:sp>
    </p:spTree>
    <p:extLst>
      <p:ext uri="{BB962C8B-B14F-4D97-AF65-F5344CB8AC3E}">
        <p14:creationId xmlns:p14="http://schemas.microsoft.com/office/powerpoint/2010/main" val="123697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CB3A488-1E80-E64E-9819-E4CD20B0B970}" type="datetimeFigureOut">
              <a:rPr lang="en-US" smtClean="0"/>
              <a:t>11/8/24</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101997B2-A43C-B747-A952-16987EAAE8B0}" type="slidenum">
              <a:rPr lang="en-US" smtClean="0"/>
              <a:t>‹#›</a:t>
            </a:fld>
            <a:endParaRPr lang="en-US"/>
          </a:p>
        </p:txBody>
      </p:sp>
    </p:spTree>
    <p:extLst>
      <p:ext uri="{BB962C8B-B14F-4D97-AF65-F5344CB8AC3E}">
        <p14:creationId xmlns:p14="http://schemas.microsoft.com/office/powerpoint/2010/main" val="3029417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CB3A488-1E80-E64E-9819-E4CD20B0B970}" type="datetimeFigureOut">
              <a:rPr lang="en-US" smtClean="0"/>
              <a:t>11/8/24</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101997B2-A43C-B747-A952-16987EAAE8B0}" type="slidenum">
              <a:rPr lang="en-US" smtClean="0"/>
              <a:t>‹#›</a:t>
            </a:fld>
            <a:endParaRPr lang="en-US"/>
          </a:p>
        </p:txBody>
      </p:sp>
    </p:spTree>
    <p:extLst>
      <p:ext uri="{BB962C8B-B14F-4D97-AF65-F5344CB8AC3E}">
        <p14:creationId xmlns:p14="http://schemas.microsoft.com/office/powerpoint/2010/main" val="3376032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B3A488-1E80-E64E-9819-E4CD20B0B970}" type="datetimeFigureOut">
              <a:rPr lang="en-US" smtClean="0"/>
              <a:t>11/8/24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997B2-A43C-B747-A952-16987EAAE8B0}" type="slidenum">
              <a:rPr lang="en-US" smtClean="0"/>
              <a:t>‹#›</a:t>
            </a:fld>
            <a:endParaRPr lang="en-US"/>
          </a:p>
        </p:txBody>
      </p:sp>
    </p:spTree>
    <p:extLst>
      <p:ext uri="{BB962C8B-B14F-4D97-AF65-F5344CB8AC3E}">
        <p14:creationId xmlns:p14="http://schemas.microsoft.com/office/powerpoint/2010/main" val="1188054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CB3A488-1E80-E64E-9819-E4CD20B0B970}" type="datetimeFigureOut">
              <a:rPr lang="en-US" smtClean="0"/>
              <a:t>11/8/24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101997B2-A43C-B747-A952-16987EAAE8B0}" type="slidenum">
              <a:rPr lang="en-US" smtClean="0"/>
              <a:t>‹#›</a:t>
            </a:fld>
            <a:endParaRPr lang="en-US"/>
          </a:p>
        </p:txBody>
      </p:sp>
    </p:spTree>
    <p:extLst>
      <p:ext uri="{BB962C8B-B14F-4D97-AF65-F5344CB8AC3E}">
        <p14:creationId xmlns:p14="http://schemas.microsoft.com/office/powerpoint/2010/main" val="2082370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latin typeface="Avenir Next" panose="020B0503020202020204" pitchFamily="34" charset="0"/>
              </a:defRPr>
            </a:lvl1pPr>
          </a:lstStyle>
          <a:p>
            <a:fld id="{5CB3A488-1E80-E64E-9819-E4CD20B0B970}" type="datetimeFigureOut">
              <a:rPr lang="en-US" smtClean="0"/>
              <a:pPr/>
              <a:t>11/8/24</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latin typeface="Avenir Next" panose="020B0503020202020204" pitchFamily="34" charset="0"/>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latin typeface="Avenir Next" panose="020B0503020202020204" pitchFamily="34" charset="0"/>
              </a:defRPr>
            </a:lvl1pPr>
          </a:lstStyle>
          <a:p>
            <a:fld id="{101997B2-A43C-B747-A952-16987EAAE8B0}" type="slidenum">
              <a:rPr lang="en-US" smtClean="0"/>
              <a:pPr/>
              <a:t>‹#›</a:t>
            </a:fld>
            <a:endParaRPr lang="en-US"/>
          </a:p>
        </p:txBody>
      </p:sp>
    </p:spTree>
    <p:extLst>
      <p:ext uri="{BB962C8B-B14F-4D97-AF65-F5344CB8AC3E}">
        <p14:creationId xmlns:p14="http://schemas.microsoft.com/office/powerpoint/2010/main" val="158986113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96"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txStyles>
    <p:titleStyle>
      <a:lvl1pPr algn="l" defTabSz="914400" rtl="0" eaLnBrk="1" latinLnBrk="0" hangingPunct="1">
        <a:lnSpc>
          <a:spcPct val="90000"/>
        </a:lnSpc>
        <a:spcBef>
          <a:spcPct val="0"/>
        </a:spcBef>
        <a:buNone/>
        <a:defRPr sz="3600" b="1" i="0" kern="1200" spc="-60" baseline="0">
          <a:solidFill>
            <a:srgbClr val="FFFFFF"/>
          </a:solidFill>
          <a:latin typeface="Avenir Next Demi Bold" panose="020B0503020202020204" pitchFamily="34" charset="0"/>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b="0" i="0" kern="1200">
          <a:solidFill>
            <a:schemeClr val="tx1">
              <a:lumMod val="65000"/>
              <a:lumOff val="35000"/>
            </a:schemeClr>
          </a:solidFill>
          <a:latin typeface="Avenir Next Medium" panose="020B0503020202020204" pitchFamily="34" charset="0"/>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b="0" i="0" kern="1200">
          <a:solidFill>
            <a:schemeClr val="tx1">
              <a:lumMod val="65000"/>
              <a:lumOff val="35000"/>
            </a:schemeClr>
          </a:solidFill>
          <a:latin typeface="Avenir Next" panose="020B0503020202020204" pitchFamily="34" charset="0"/>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b="0" i="0" kern="1200">
          <a:solidFill>
            <a:schemeClr val="tx1">
              <a:lumMod val="65000"/>
              <a:lumOff val="35000"/>
            </a:schemeClr>
          </a:solidFill>
          <a:latin typeface="Avenir Next" panose="020B0503020202020204" pitchFamily="34" charset="0"/>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b="0" i="0" kern="1200">
          <a:solidFill>
            <a:schemeClr val="tx1">
              <a:lumMod val="65000"/>
              <a:lumOff val="35000"/>
            </a:schemeClr>
          </a:solidFill>
          <a:latin typeface="Avenir Next" panose="020B0503020202020204" pitchFamily="34" charset="0"/>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b="0" i="0" kern="1200">
          <a:solidFill>
            <a:schemeClr val="tx1">
              <a:lumMod val="65000"/>
              <a:lumOff val="35000"/>
            </a:schemeClr>
          </a:solidFill>
          <a:latin typeface="Avenir Next" panose="020B0503020202020204" pitchFamily="34" charset="0"/>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8.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kkinde@incompassmi.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mind.org.uk/information-support/types-of-mental-health-problems/anxiety-and-panic-attacks/panic-attack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mind.org.uk/information-support/types-of-mental-health-problems/anxiety-and-panic-attacks/panic-attack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mind.org.uk/information-support/types-of-mental-health-problems/anxiety-and-panic-attacks/panic-attack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helpguide.org/mental-health/adhd/managing-adult-adhd"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helpguide.org/mental-health/adhd/managing-adult-adhd"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helpguide.org/mental-health/adhd/managing-adult-adhd"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neurodivergentinsights.com/blog/adhd-motivation"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helpguide.org/mental-health/adhd/managing-adult-adhd"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helpguide.org/mental-health/adhd/managing-adult-adh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helpguide.org/mental-health/adhd/managing-adult-adhd"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gold.ac.uk/news/stimming-and-social-acceptance/"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image-engine.com/image-engine/autism-and-neurodiversity-awareness-month-celebrating-differences/#:~:text=15%2D20%25%20of%20the%20world%E2%80%99s%20population%20manifests%20a%20form%20of%20neurodivergence"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image-engine.com/image-engine/autism-and-neurodiversity-awareness-month-celebrating-differences/#:~:text=15%2D20%25%20of%20the%20world%E2%80%99s%20population%20manifests%20a%20form%20of%20neurodivergenc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747169E-D938-4845-95F1-170001C20B6D}"/>
              </a:ext>
              <a:ext uri="{C183D7F6-B498-43B3-948B-1728B52AA6E4}">
                <adec:decorative xmlns:adec="http://schemas.microsoft.com/office/drawing/2017/decorative" val="1"/>
              </a:ext>
            </a:extLst>
          </p:cNvPr>
          <p:cNvPicPr>
            <a:picLocks noChangeAspect="1"/>
          </p:cNvPicPr>
          <p:nvPr/>
        </p:nvPicPr>
        <p:blipFill rotWithShape="1">
          <a:blip r:embed="rId2"/>
          <a:srcRect l="12326" t="15321" r="48339" b="32314"/>
          <a:stretch/>
        </p:blipFill>
        <p:spPr>
          <a:xfrm>
            <a:off x="0" y="0"/>
            <a:ext cx="7961601" cy="6858000"/>
          </a:xfrm>
          <a:prstGeom prst="rect">
            <a:avLst/>
          </a:prstGeom>
        </p:spPr>
      </p:pic>
      <p:pic>
        <p:nvPicPr>
          <p:cNvPr id="8" name="Picture 7" descr="Incompass Michigan Logo">
            <a:extLst>
              <a:ext uri="{FF2B5EF4-FFF2-40B4-BE49-F238E27FC236}">
                <a16:creationId xmlns:a16="http://schemas.microsoft.com/office/drawing/2014/main" id="{FB6BF030-FDA5-AD4B-8D53-F9C57C5E444C}"/>
              </a:ext>
            </a:extLst>
          </p:cNvPr>
          <p:cNvPicPr>
            <a:picLocks noChangeAspect="1"/>
          </p:cNvPicPr>
          <p:nvPr/>
        </p:nvPicPr>
        <p:blipFill rotWithShape="1">
          <a:blip r:embed="rId3"/>
          <a:srcRect t="31338" b="29226"/>
          <a:stretch/>
        </p:blipFill>
        <p:spPr>
          <a:xfrm>
            <a:off x="5088079" y="940157"/>
            <a:ext cx="6335481" cy="2498502"/>
          </a:xfrm>
          <a:prstGeom prst="rect">
            <a:avLst/>
          </a:prstGeom>
        </p:spPr>
      </p:pic>
      <p:pic>
        <p:nvPicPr>
          <p:cNvPr id="10" name="Picture 9" descr="MARO logo">
            <a:extLst>
              <a:ext uri="{FF2B5EF4-FFF2-40B4-BE49-F238E27FC236}">
                <a16:creationId xmlns:a16="http://schemas.microsoft.com/office/drawing/2014/main" id="{DF8E178F-5BD7-3C46-8E5B-D68A50A6BF97}"/>
              </a:ext>
            </a:extLst>
          </p:cNvPr>
          <p:cNvPicPr>
            <a:picLocks noChangeAspect="1"/>
          </p:cNvPicPr>
          <p:nvPr/>
        </p:nvPicPr>
        <p:blipFill>
          <a:blip r:embed="rId4"/>
          <a:stretch>
            <a:fillRect/>
          </a:stretch>
        </p:blipFill>
        <p:spPr>
          <a:xfrm>
            <a:off x="8985160" y="5105043"/>
            <a:ext cx="2438400" cy="812800"/>
          </a:xfrm>
          <a:prstGeom prst="rect">
            <a:avLst/>
          </a:prstGeom>
        </p:spPr>
      </p:pic>
      <p:sp>
        <p:nvSpPr>
          <p:cNvPr id="11" name="TextBox 10">
            <a:extLst>
              <a:ext uri="{FF2B5EF4-FFF2-40B4-BE49-F238E27FC236}">
                <a16:creationId xmlns:a16="http://schemas.microsoft.com/office/drawing/2014/main" id="{B9DDB7D1-7823-CB42-92BC-349C932343DB}"/>
              </a:ext>
            </a:extLst>
          </p:cNvPr>
          <p:cNvSpPr txBox="1"/>
          <p:nvPr/>
        </p:nvSpPr>
        <p:spPr>
          <a:xfrm>
            <a:off x="8985160" y="4766489"/>
            <a:ext cx="957313" cy="338554"/>
          </a:xfrm>
          <a:prstGeom prst="rect">
            <a:avLst/>
          </a:prstGeom>
          <a:noFill/>
        </p:spPr>
        <p:txBody>
          <a:bodyPr wrap="none" rtlCol="0">
            <a:spAutoFit/>
          </a:bodyPr>
          <a:lstStyle/>
          <a:p>
            <a:r>
              <a:rPr lang="en-US" sz="1600" i="1">
                <a:solidFill>
                  <a:schemeClr val="tx2"/>
                </a:solidFill>
                <a:latin typeface="Avenir Next" panose="020B0503020202020204" pitchFamily="34" charset="0"/>
              </a:rPr>
              <a:t>formerly</a:t>
            </a:r>
          </a:p>
        </p:txBody>
      </p:sp>
    </p:spTree>
    <p:extLst>
      <p:ext uri="{BB962C8B-B14F-4D97-AF65-F5344CB8AC3E}">
        <p14:creationId xmlns:p14="http://schemas.microsoft.com/office/powerpoint/2010/main" val="2121131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B38DB-2603-AB63-C7BB-0B4103284499}"/>
              </a:ext>
            </a:extLst>
          </p:cNvPr>
          <p:cNvSpPr>
            <a:spLocks noGrp="1"/>
          </p:cNvSpPr>
          <p:nvPr>
            <p:ph type="title"/>
          </p:nvPr>
        </p:nvSpPr>
        <p:spPr/>
        <p:txBody>
          <a:bodyPr/>
          <a:lstStyle/>
          <a:p>
            <a:r>
              <a:rPr lang="en-US">
                <a:latin typeface="Avenir Next Demi Bold"/>
              </a:rPr>
              <a:t>Solution</a:t>
            </a:r>
            <a:endParaRPr lang="en-US"/>
          </a:p>
        </p:txBody>
      </p:sp>
      <p:sp>
        <p:nvSpPr>
          <p:cNvPr id="3" name="Content Placeholder 2">
            <a:extLst>
              <a:ext uri="{FF2B5EF4-FFF2-40B4-BE49-F238E27FC236}">
                <a16:creationId xmlns:a16="http://schemas.microsoft.com/office/drawing/2014/main" id="{2ADAF86F-EDEE-83F8-9B3D-98E37ADA1570}"/>
              </a:ext>
            </a:extLst>
          </p:cNvPr>
          <p:cNvSpPr>
            <a:spLocks noGrp="1"/>
          </p:cNvSpPr>
          <p:nvPr>
            <p:ph sz="half" idx="1"/>
          </p:nvPr>
        </p:nvSpPr>
        <p:spPr>
          <a:xfrm>
            <a:off x="3867912" y="868680"/>
            <a:ext cx="7972118" cy="5120640"/>
          </a:xfrm>
        </p:spPr>
        <p:txBody>
          <a:bodyPr/>
          <a:lstStyle/>
          <a:p>
            <a:pPr lvl="2">
              <a:lnSpc>
                <a:spcPct val="100000"/>
              </a:lnSpc>
              <a:spcBef>
                <a:spcPts val="1000"/>
              </a:spcBef>
              <a:buFont typeface="Wingdings,Sans-Serif" pitchFamily="18" charset="2"/>
              <a:buChar char="§"/>
            </a:pPr>
            <a:r>
              <a:rPr lang="en-US" sz="2600">
                <a:solidFill>
                  <a:srgbClr val="262626"/>
                </a:solidFill>
                <a:latin typeface="Arial"/>
                <a:cs typeface="Arial"/>
              </a:rPr>
              <a:t>Better Alternative:</a:t>
            </a:r>
            <a:endParaRPr lang="en-US" sz="2600">
              <a:solidFill>
                <a:srgbClr val="000000"/>
              </a:solidFill>
              <a:latin typeface="Arial"/>
              <a:cs typeface="Arial"/>
            </a:endParaRPr>
          </a:p>
          <a:p>
            <a:pPr lvl="3">
              <a:lnSpc>
                <a:spcPct val="100000"/>
              </a:lnSpc>
              <a:spcBef>
                <a:spcPts val="1000"/>
              </a:spcBef>
              <a:buFont typeface="Wingdings,Sans-Serif" pitchFamily="18" charset="2"/>
              <a:buChar char="§"/>
            </a:pPr>
            <a:r>
              <a:rPr lang="en-US" sz="2600">
                <a:solidFill>
                  <a:srgbClr val="262626"/>
                </a:solidFill>
                <a:latin typeface="Arial"/>
                <a:cs typeface="Arial"/>
              </a:rPr>
              <a:t>Predominate Neurotype*</a:t>
            </a:r>
          </a:p>
        </p:txBody>
      </p:sp>
      <p:sp>
        <p:nvSpPr>
          <p:cNvPr id="4" name="TextBox 3">
            <a:extLst>
              <a:ext uri="{FF2B5EF4-FFF2-40B4-BE49-F238E27FC236}">
                <a16:creationId xmlns:a16="http://schemas.microsoft.com/office/drawing/2014/main" id="{0D3E0EEA-8EEC-03D3-7775-55BD8CAA13FD}"/>
              </a:ext>
            </a:extLst>
          </p:cNvPr>
          <p:cNvSpPr txBox="1"/>
          <p:nvPr/>
        </p:nvSpPr>
        <p:spPr>
          <a:xfrm>
            <a:off x="3243031" y="6477532"/>
            <a:ext cx="8951100"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u="sng">
                <a:solidFill>
                  <a:srgbClr val="7F7F7F"/>
                </a:solidFill>
                <a:latin typeface="Arial"/>
              </a:rPr>
              <a:t>*Predominate Neurotype coined in "Avoiding Anxiety in Autistic Adults by Dr. Luke Beardon </a:t>
            </a:r>
            <a:r>
              <a:rPr lang="en-US" sz="1600">
                <a:latin typeface="Arial"/>
                <a:cs typeface="Arial"/>
              </a:rPr>
              <a:t>​</a:t>
            </a:r>
            <a:endParaRPr lang="en-US"/>
          </a:p>
        </p:txBody>
      </p:sp>
    </p:spTree>
    <p:extLst>
      <p:ext uri="{BB962C8B-B14F-4D97-AF65-F5344CB8AC3E}">
        <p14:creationId xmlns:p14="http://schemas.microsoft.com/office/powerpoint/2010/main" val="2523594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DCAC5-87C4-7FC2-7722-0A0ACA7E49DD}"/>
              </a:ext>
            </a:extLst>
          </p:cNvPr>
          <p:cNvSpPr>
            <a:spLocks noGrp="1"/>
          </p:cNvSpPr>
          <p:nvPr>
            <p:ph type="title"/>
          </p:nvPr>
        </p:nvSpPr>
        <p:spPr/>
        <p:txBody>
          <a:bodyPr/>
          <a:lstStyle/>
          <a:p>
            <a:r>
              <a:rPr lang="en-US">
                <a:latin typeface="Avenir Next Demi Bold"/>
              </a:rPr>
              <a:t>Issues with Functioning Terms</a:t>
            </a:r>
            <a:endParaRPr lang="en-US"/>
          </a:p>
        </p:txBody>
      </p:sp>
      <p:sp>
        <p:nvSpPr>
          <p:cNvPr id="4" name="Text Placeholder 3">
            <a:extLst>
              <a:ext uri="{FF2B5EF4-FFF2-40B4-BE49-F238E27FC236}">
                <a16:creationId xmlns:a16="http://schemas.microsoft.com/office/drawing/2014/main" id="{930905BC-BCAC-8ACD-EDFA-C5EA7391D364}"/>
              </a:ext>
            </a:extLst>
          </p:cNvPr>
          <p:cNvSpPr>
            <a:spLocks noGrp="1"/>
          </p:cNvSpPr>
          <p:nvPr>
            <p:ph type="body" idx="1"/>
          </p:nvPr>
        </p:nvSpPr>
        <p:spPr>
          <a:xfrm>
            <a:off x="3867912" y="1035044"/>
            <a:ext cx="3474720" cy="1231690"/>
          </a:xfrm>
          <a:solidFill>
            <a:schemeClr val="accent1"/>
          </a:solidFill>
        </p:spPr>
        <p:txBody>
          <a:bodyPr>
            <a:normAutofit/>
          </a:bodyPr>
          <a:lstStyle/>
          <a:p>
            <a:pPr>
              <a:lnSpc>
                <a:spcPct val="100000"/>
              </a:lnSpc>
              <a:spcBef>
                <a:spcPts val="1000"/>
              </a:spcBef>
            </a:pPr>
            <a:r>
              <a:rPr lang="en-US" sz="3200" b="0">
                <a:solidFill>
                  <a:srgbClr val="FFFFFF"/>
                </a:solidFill>
                <a:latin typeface="Arial"/>
                <a:cs typeface="Arial"/>
              </a:rPr>
              <a:t>Low functioning &amp; high functioning</a:t>
            </a:r>
          </a:p>
        </p:txBody>
      </p:sp>
      <p:sp>
        <p:nvSpPr>
          <p:cNvPr id="3" name="Content Placeholder 2">
            <a:extLst>
              <a:ext uri="{FF2B5EF4-FFF2-40B4-BE49-F238E27FC236}">
                <a16:creationId xmlns:a16="http://schemas.microsoft.com/office/drawing/2014/main" id="{642F7257-4606-6899-593E-C4E6EB8F918B}"/>
              </a:ext>
            </a:extLst>
          </p:cNvPr>
          <p:cNvSpPr>
            <a:spLocks noGrp="1"/>
          </p:cNvSpPr>
          <p:nvPr>
            <p:ph sz="half" idx="2"/>
          </p:nvPr>
        </p:nvSpPr>
        <p:spPr/>
        <p:txBody>
          <a:bodyPr/>
          <a:lstStyle/>
          <a:p>
            <a:pPr lvl="1">
              <a:lnSpc>
                <a:spcPct val="100000"/>
              </a:lnSpc>
              <a:spcBef>
                <a:spcPts val="1000"/>
              </a:spcBef>
            </a:pPr>
            <a:r>
              <a:rPr lang="en-US" sz="2800">
                <a:solidFill>
                  <a:srgbClr val="262626"/>
                </a:solidFill>
                <a:latin typeface="Arial"/>
                <a:cs typeface="Arial"/>
              </a:rPr>
              <a:t>leads to negative assumptions</a:t>
            </a:r>
            <a:endParaRPr lang="en-US"/>
          </a:p>
        </p:txBody>
      </p:sp>
      <p:sp>
        <p:nvSpPr>
          <p:cNvPr id="5" name="Text Placeholder 4">
            <a:extLst>
              <a:ext uri="{FF2B5EF4-FFF2-40B4-BE49-F238E27FC236}">
                <a16:creationId xmlns:a16="http://schemas.microsoft.com/office/drawing/2014/main" id="{FD2DD3CF-500E-1BEC-6418-D79E466FDCE8}"/>
              </a:ext>
            </a:extLst>
          </p:cNvPr>
          <p:cNvSpPr>
            <a:spLocks noGrp="1"/>
          </p:cNvSpPr>
          <p:nvPr>
            <p:ph type="body" sz="quarter" idx="3"/>
          </p:nvPr>
        </p:nvSpPr>
        <p:spPr>
          <a:xfrm>
            <a:off x="7818463" y="1052232"/>
            <a:ext cx="3749727" cy="1237142"/>
          </a:xfrm>
          <a:solidFill>
            <a:schemeClr val="accent1"/>
          </a:solidFill>
        </p:spPr>
        <p:txBody>
          <a:bodyPr>
            <a:normAutofit/>
          </a:bodyPr>
          <a:lstStyle/>
          <a:p>
            <a:r>
              <a:rPr lang="en-US" sz="3200" b="0">
                <a:solidFill>
                  <a:srgbClr val="FFFFFF"/>
                </a:solidFill>
                <a:latin typeface="Arial"/>
                <a:cs typeface="Arial"/>
              </a:rPr>
              <a:t>Low support needs/ high support needs</a:t>
            </a:r>
            <a:r>
              <a:rPr lang="en-US" sz="3000" b="0">
                <a:solidFill>
                  <a:srgbClr val="FFFFFF"/>
                </a:solidFill>
                <a:latin typeface="Arial"/>
                <a:cs typeface="Arial"/>
              </a:rPr>
              <a:t> </a:t>
            </a:r>
            <a:endParaRPr lang="en-US">
              <a:solidFill>
                <a:srgbClr val="FFFFFF"/>
              </a:solidFill>
            </a:endParaRPr>
          </a:p>
        </p:txBody>
      </p:sp>
      <p:sp>
        <p:nvSpPr>
          <p:cNvPr id="6" name="Content Placeholder 5">
            <a:extLst>
              <a:ext uri="{FF2B5EF4-FFF2-40B4-BE49-F238E27FC236}">
                <a16:creationId xmlns:a16="http://schemas.microsoft.com/office/drawing/2014/main" id="{BB699354-73EC-E6F4-1520-BA5777F38FB8}"/>
              </a:ext>
            </a:extLst>
          </p:cNvPr>
          <p:cNvSpPr>
            <a:spLocks noGrp="1"/>
          </p:cNvSpPr>
          <p:nvPr>
            <p:ph sz="quarter" idx="4"/>
          </p:nvPr>
        </p:nvSpPr>
        <p:spPr>
          <a:xfrm>
            <a:off x="7818463" y="2274695"/>
            <a:ext cx="3474720" cy="3679601"/>
          </a:xfrm>
        </p:spPr>
        <p:txBody>
          <a:bodyPr/>
          <a:lstStyle/>
          <a:p>
            <a:pPr>
              <a:lnSpc>
                <a:spcPct val="100000"/>
              </a:lnSpc>
              <a:spcBef>
                <a:spcPts val="1000"/>
              </a:spcBef>
            </a:pPr>
            <a:r>
              <a:rPr lang="en-US" sz="2800">
                <a:solidFill>
                  <a:srgbClr val="262626"/>
                </a:solidFill>
                <a:latin typeface="Arial"/>
                <a:cs typeface="Arial"/>
              </a:rPr>
              <a:t>band-aid to original problem</a:t>
            </a:r>
            <a:endParaRPr lang="en-US"/>
          </a:p>
        </p:txBody>
      </p:sp>
    </p:spTree>
    <p:extLst>
      <p:ext uri="{BB962C8B-B14F-4D97-AF65-F5344CB8AC3E}">
        <p14:creationId xmlns:p14="http://schemas.microsoft.com/office/powerpoint/2010/main" val="2008041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DCAC5-87C4-7FC2-7722-0A0ACA7E49DD}"/>
              </a:ext>
            </a:extLst>
          </p:cNvPr>
          <p:cNvSpPr>
            <a:spLocks noGrp="1"/>
          </p:cNvSpPr>
          <p:nvPr>
            <p:ph type="title"/>
          </p:nvPr>
        </p:nvSpPr>
        <p:spPr/>
        <p:txBody>
          <a:bodyPr/>
          <a:lstStyle/>
          <a:p>
            <a:r>
              <a:rPr lang="en-US">
                <a:latin typeface="Avenir Next Demi Bold"/>
              </a:rPr>
              <a:t>Issues with Functioning Terms</a:t>
            </a:r>
            <a:endParaRPr lang="en-US"/>
          </a:p>
        </p:txBody>
      </p:sp>
      <p:sp>
        <p:nvSpPr>
          <p:cNvPr id="3" name="Content Placeholder 2">
            <a:extLst>
              <a:ext uri="{FF2B5EF4-FFF2-40B4-BE49-F238E27FC236}">
                <a16:creationId xmlns:a16="http://schemas.microsoft.com/office/drawing/2014/main" id="{642F7257-4606-6899-593E-C4E6EB8F918B}"/>
              </a:ext>
            </a:extLst>
          </p:cNvPr>
          <p:cNvSpPr>
            <a:spLocks noGrp="1"/>
          </p:cNvSpPr>
          <p:nvPr>
            <p:ph sz="half" idx="1"/>
          </p:nvPr>
        </p:nvSpPr>
        <p:spPr>
          <a:xfrm>
            <a:off x="3867912" y="868680"/>
            <a:ext cx="7422223" cy="5120640"/>
          </a:xfrm>
        </p:spPr>
        <p:txBody>
          <a:bodyPr/>
          <a:lstStyle/>
          <a:p>
            <a:pPr>
              <a:lnSpc>
                <a:spcPct val="100000"/>
              </a:lnSpc>
              <a:spcBef>
                <a:spcPts val="1000"/>
              </a:spcBef>
            </a:pPr>
            <a:r>
              <a:rPr lang="en-US" sz="3000">
                <a:solidFill>
                  <a:srgbClr val="262626"/>
                </a:solidFill>
                <a:latin typeface="Arial"/>
                <a:cs typeface="Arial"/>
              </a:rPr>
              <a:t>The Solution? </a:t>
            </a:r>
            <a:endParaRPr lang="en-US" sz="3000">
              <a:solidFill>
                <a:srgbClr val="000000"/>
              </a:solidFill>
              <a:latin typeface="Arial"/>
              <a:cs typeface="Arial"/>
            </a:endParaRPr>
          </a:p>
          <a:p>
            <a:pPr>
              <a:lnSpc>
                <a:spcPct val="100000"/>
              </a:lnSpc>
              <a:spcBef>
                <a:spcPts val="1000"/>
              </a:spcBef>
            </a:pPr>
            <a:r>
              <a:rPr lang="en-US" sz="3000">
                <a:solidFill>
                  <a:srgbClr val="262626"/>
                </a:solidFill>
                <a:latin typeface="Arial"/>
                <a:cs typeface="Arial"/>
              </a:rPr>
              <a:t>Only address specific traits as high or low support needs.</a:t>
            </a:r>
            <a:endParaRPr lang="en-US"/>
          </a:p>
        </p:txBody>
      </p:sp>
    </p:spTree>
    <p:extLst>
      <p:ext uri="{BB962C8B-B14F-4D97-AF65-F5344CB8AC3E}">
        <p14:creationId xmlns:p14="http://schemas.microsoft.com/office/powerpoint/2010/main" val="1513084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A17FE-297E-048E-8682-D34AEF1CD4E9}"/>
              </a:ext>
            </a:extLst>
          </p:cNvPr>
          <p:cNvSpPr>
            <a:spLocks noGrp="1"/>
          </p:cNvSpPr>
          <p:nvPr>
            <p:ph type="title"/>
          </p:nvPr>
        </p:nvSpPr>
        <p:spPr/>
        <p:txBody>
          <a:bodyPr/>
          <a:lstStyle/>
          <a:p>
            <a:r>
              <a:rPr lang="en-US">
                <a:latin typeface="Avenir Next Demi Bold"/>
              </a:rPr>
              <a:t>Activity</a:t>
            </a:r>
            <a:endParaRPr lang="en-US"/>
          </a:p>
        </p:txBody>
      </p:sp>
      <p:sp>
        <p:nvSpPr>
          <p:cNvPr id="3" name="Content Placeholder 2">
            <a:extLst>
              <a:ext uri="{FF2B5EF4-FFF2-40B4-BE49-F238E27FC236}">
                <a16:creationId xmlns:a16="http://schemas.microsoft.com/office/drawing/2014/main" id="{E25683A6-39B0-D18C-707D-0876ACFE8DAB}"/>
              </a:ext>
            </a:extLst>
          </p:cNvPr>
          <p:cNvSpPr>
            <a:spLocks noGrp="1"/>
          </p:cNvSpPr>
          <p:nvPr>
            <p:ph idx="1"/>
          </p:nvPr>
        </p:nvSpPr>
        <p:spPr/>
        <p:txBody>
          <a:bodyPr/>
          <a:lstStyle/>
          <a:p>
            <a:r>
              <a:rPr lang="en-US" sz="2800">
                <a:latin typeface="Avenir Next Medium"/>
              </a:rPr>
              <a:t>Try discussing strengths instead of weaknesses. </a:t>
            </a:r>
          </a:p>
          <a:p>
            <a:r>
              <a:rPr lang="en-US" sz="2800">
                <a:latin typeface="Avenir Next Medium"/>
              </a:rPr>
              <a:t>Talk to your neighbor about your strengths for 2 minutes, then switch</a:t>
            </a:r>
          </a:p>
          <a:p>
            <a:endParaRPr lang="en-US" sz="2800"/>
          </a:p>
          <a:p>
            <a:r>
              <a:rPr lang="en-US" sz="2800">
                <a:latin typeface="Avenir Next Medium"/>
              </a:rPr>
              <a:t>I will be picking people to share strengths. </a:t>
            </a:r>
            <a:endParaRPr lang="en-US" sz="2800"/>
          </a:p>
        </p:txBody>
      </p:sp>
      <p:sp>
        <p:nvSpPr>
          <p:cNvPr id="4" name="Text Placeholder 3">
            <a:extLst>
              <a:ext uri="{FF2B5EF4-FFF2-40B4-BE49-F238E27FC236}">
                <a16:creationId xmlns:a16="http://schemas.microsoft.com/office/drawing/2014/main" id="{EC4D5572-96FB-C2D5-ECCD-DC8FF2AA3B97}"/>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322615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A17FE-297E-048E-8682-D34AEF1CD4E9}"/>
              </a:ext>
            </a:extLst>
          </p:cNvPr>
          <p:cNvSpPr>
            <a:spLocks noGrp="1"/>
          </p:cNvSpPr>
          <p:nvPr>
            <p:ph type="title"/>
          </p:nvPr>
        </p:nvSpPr>
        <p:spPr/>
        <p:txBody>
          <a:bodyPr/>
          <a:lstStyle/>
          <a:p>
            <a:r>
              <a:rPr lang="en-US">
                <a:latin typeface="Avenir Next Demi Bold"/>
              </a:rPr>
              <a:t>Activity</a:t>
            </a:r>
            <a:endParaRPr lang="en-US"/>
          </a:p>
        </p:txBody>
      </p:sp>
      <p:sp>
        <p:nvSpPr>
          <p:cNvPr id="3" name="Content Placeholder 2">
            <a:extLst>
              <a:ext uri="{FF2B5EF4-FFF2-40B4-BE49-F238E27FC236}">
                <a16:creationId xmlns:a16="http://schemas.microsoft.com/office/drawing/2014/main" id="{E25683A6-39B0-D18C-707D-0876ACFE8DAB}"/>
              </a:ext>
            </a:extLst>
          </p:cNvPr>
          <p:cNvSpPr>
            <a:spLocks noGrp="1"/>
          </p:cNvSpPr>
          <p:nvPr>
            <p:ph idx="1"/>
          </p:nvPr>
        </p:nvSpPr>
        <p:spPr/>
        <p:txBody>
          <a:bodyPr>
            <a:normAutofit/>
          </a:bodyPr>
          <a:lstStyle/>
          <a:p>
            <a:r>
              <a:rPr lang="en-US" sz="2800">
                <a:latin typeface="Avenir Next Medium"/>
              </a:rPr>
              <a:t>How did you feel during this exercise? </a:t>
            </a:r>
          </a:p>
        </p:txBody>
      </p:sp>
      <p:sp>
        <p:nvSpPr>
          <p:cNvPr id="4" name="Text Placeholder 3">
            <a:extLst>
              <a:ext uri="{FF2B5EF4-FFF2-40B4-BE49-F238E27FC236}">
                <a16:creationId xmlns:a16="http://schemas.microsoft.com/office/drawing/2014/main" id="{EC4D5572-96FB-C2D5-ECCD-DC8FF2AA3B97}"/>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311668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9C89F-46F9-8EB7-F9D2-2F923A31811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8A5822D-D6C6-09AE-0C5A-4C24D425E3BD}"/>
              </a:ext>
            </a:extLst>
          </p:cNvPr>
          <p:cNvSpPr>
            <a:spLocks noGrp="1"/>
          </p:cNvSpPr>
          <p:nvPr>
            <p:ph sz="half" idx="1"/>
          </p:nvPr>
        </p:nvSpPr>
        <p:spPr>
          <a:xfrm>
            <a:off x="3867912" y="868680"/>
            <a:ext cx="6883667" cy="5120640"/>
          </a:xfrm>
        </p:spPr>
        <p:txBody>
          <a:bodyPr>
            <a:normAutofit/>
          </a:bodyPr>
          <a:lstStyle/>
          <a:p>
            <a:pPr>
              <a:lnSpc>
                <a:spcPct val="100000"/>
              </a:lnSpc>
              <a:spcBef>
                <a:spcPts val="1000"/>
              </a:spcBef>
              <a:buFont typeface="Wingdings 2"/>
              <a:buChar char=""/>
            </a:pPr>
            <a:endParaRPr lang="en-US" sz="4000">
              <a:solidFill>
                <a:srgbClr val="262626"/>
              </a:solidFill>
              <a:latin typeface="Arial"/>
              <a:cs typeface="Arial"/>
            </a:endParaRPr>
          </a:p>
          <a:p>
            <a:pPr>
              <a:lnSpc>
                <a:spcPct val="100000"/>
              </a:lnSpc>
              <a:spcBef>
                <a:spcPts val="1000"/>
              </a:spcBef>
              <a:buFont typeface="Wingdings 2"/>
            </a:pPr>
            <a:r>
              <a:rPr lang="en-US" sz="3100">
                <a:solidFill>
                  <a:srgbClr val="000000"/>
                </a:solidFill>
                <a:latin typeface="Arial"/>
                <a:cs typeface="Arial"/>
              </a:rPr>
              <a:t>There is a lot of uncertainty if a predominate neurotype is not familiar with interacting with neurodivergent neurotypes. </a:t>
            </a:r>
            <a:endParaRPr lang="en-US"/>
          </a:p>
          <a:p>
            <a:pPr>
              <a:lnSpc>
                <a:spcPct val="100000"/>
              </a:lnSpc>
              <a:spcBef>
                <a:spcPts val="1000"/>
              </a:spcBef>
              <a:buFont typeface="Wingdings 2"/>
            </a:pPr>
            <a:endParaRPr lang="en-US" sz="3100">
              <a:solidFill>
                <a:srgbClr val="000000"/>
              </a:solidFill>
              <a:latin typeface="Arial"/>
              <a:cs typeface="Arial"/>
            </a:endParaRPr>
          </a:p>
          <a:p>
            <a:pPr>
              <a:lnSpc>
                <a:spcPct val="100000"/>
              </a:lnSpc>
              <a:spcBef>
                <a:spcPts val="1000"/>
              </a:spcBef>
              <a:buFont typeface="Wingdings 2"/>
            </a:pPr>
            <a:r>
              <a:rPr lang="en-US" sz="3100">
                <a:solidFill>
                  <a:srgbClr val="000000"/>
                </a:solidFill>
                <a:latin typeface="Arial"/>
                <a:cs typeface="Arial"/>
              </a:rPr>
              <a:t>We need to normalize interactions with all neurotypes. </a:t>
            </a:r>
          </a:p>
          <a:p>
            <a:pPr>
              <a:lnSpc>
                <a:spcPct val="100000"/>
              </a:lnSpc>
              <a:spcBef>
                <a:spcPts val="1000"/>
              </a:spcBef>
            </a:pPr>
            <a:endParaRPr lang="en-US" sz="2800">
              <a:solidFill>
                <a:srgbClr val="000000"/>
              </a:solidFill>
              <a:latin typeface="Arial"/>
              <a:cs typeface="Arial"/>
            </a:endParaRPr>
          </a:p>
        </p:txBody>
      </p:sp>
    </p:spTree>
    <p:extLst>
      <p:ext uri="{BB962C8B-B14F-4D97-AF65-F5344CB8AC3E}">
        <p14:creationId xmlns:p14="http://schemas.microsoft.com/office/powerpoint/2010/main" val="1586597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732E-A3DA-6F24-8FDE-2A40E0A8214D}"/>
              </a:ext>
            </a:extLst>
          </p:cNvPr>
          <p:cNvSpPr>
            <a:spLocks noGrp="1"/>
          </p:cNvSpPr>
          <p:nvPr>
            <p:ph type="title"/>
          </p:nvPr>
        </p:nvSpPr>
        <p:spPr/>
        <p:txBody>
          <a:bodyPr/>
          <a:lstStyle/>
          <a:p>
            <a:r>
              <a:rPr lang="en-US" b="0">
                <a:latin typeface="Avenir Next Demi Bold"/>
              </a:rPr>
              <a:t>Sexuality, Gender, and Neurodivergents</a:t>
            </a:r>
            <a:endParaRPr lang="en-US"/>
          </a:p>
        </p:txBody>
      </p:sp>
      <p:sp>
        <p:nvSpPr>
          <p:cNvPr id="3" name="Content Placeholder 2">
            <a:extLst>
              <a:ext uri="{FF2B5EF4-FFF2-40B4-BE49-F238E27FC236}">
                <a16:creationId xmlns:a16="http://schemas.microsoft.com/office/drawing/2014/main" id="{A0FBB0EF-A251-5155-4EB5-FD7AAA122889}"/>
              </a:ext>
            </a:extLst>
          </p:cNvPr>
          <p:cNvSpPr>
            <a:spLocks noGrp="1"/>
          </p:cNvSpPr>
          <p:nvPr>
            <p:ph idx="1"/>
          </p:nvPr>
        </p:nvSpPr>
        <p:spPr/>
        <p:txBody>
          <a:bodyPr>
            <a:normAutofit lnSpcReduction="10000"/>
          </a:bodyPr>
          <a:lstStyle/>
          <a:p>
            <a:pPr marL="0" indent="0">
              <a:buNone/>
            </a:pPr>
            <a:r>
              <a:rPr lang="en-US" sz="3400">
                <a:solidFill>
                  <a:srgbClr val="262626"/>
                </a:solidFill>
                <a:latin typeface="Avenir Next Medium"/>
              </a:rPr>
              <a:t>LGBTQIA+ identities</a:t>
            </a:r>
            <a:endParaRPr lang="en-US"/>
          </a:p>
          <a:p>
            <a:r>
              <a:rPr lang="en-US" sz="3400">
                <a:solidFill>
                  <a:srgbClr val="262626"/>
                </a:solidFill>
                <a:latin typeface="Avenir Next Medium"/>
              </a:rPr>
              <a:t>There is a significant overlap between neurodivergent individuals and those who identify as LGBTQIA+. </a:t>
            </a:r>
            <a:endParaRPr lang="en-US">
              <a:solidFill>
                <a:srgbClr val="595959"/>
              </a:solidFill>
            </a:endParaRPr>
          </a:p>
          <a:p>
            <a:r>
              <a:rPr lang="en-US" sz="3400">
                <a:solidFill>
                  <a:srgbClr val="262626"/>
                </a:solidFill>
                <a:latin typeface="Avenir Next Medium"/>
              </a:rPr>
              <a:t>Neurodivergent people are more likely to be gender diverse, non-heterosexual, or have non-traditional sexualities and relationship styles. </a:t>
            </a:r>
            <a:endParaRPr lang="en-US"/>
          </a:p>
          <a:p>
            <a:r>
              <a:rPr lang="en-US" sz="3400">
                <a:solidFill>
                  <a:srgbClr val="262626"/>
                </a:solidFill>
                <a:latin typeface="Avenir Next Medium"/>
              </a:rPr>
              <a:t>Respect Identities!</a:t>
            </a:r>
            <a:endParaRPr lang="en-US" sz="3400" dirty="0">
              <a:solidFill>
                <a:srgbClr val="262626"/>
              </a:solidFill>
            </a:endParaRPr>
          </a:p>
          <a:p>
            <a:endParaRPr lang="en-US" sz="3400" dirty="0">
              <a:solidFill>
                <a:srgbClr val="262626"/>
              </a:solidFill>
            </a:endParaRPr>
          </a:p>
        </p:txBody>
      </p:sp>
    </p:spTree>
    <p:extLst>
      <p:ext uri="{BB962C8B-B14F-4D97-AF65-F5344CB8AC3E}">
        <p14:creationId xmlns:p14="http://schemas.microsoft.com/office/powerpoint/2010/main" val="3035216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732E-A3DA-6F24-8FDE-2A40E0A8214D}"/>
              </a:ext>
            </a:extLst>
          </p:cNvPr>
          <p:cNvSpPr>
            <a:spLocks noGrp="1"/>
          </p:cNvSpPr>
          <p:nvPr>
            <p:ph type="title"/>
          </p:nvPr>
        </p:nvSpPr>
        <p:spPr/>
        <p:txBody>
          <a:bodyPr/>
          <a:lstStyle/>
          <a:p>
            <a:r>
              <a:rPr lang="en-US" b="0">
                <a:latin typeface="Avenir Next Demi Bold"/>
              </a:rPr>
              <a:t>Sensitivity</a:t>
            </a:r>
            <a:endParaRPr lang="en-US"/>
          </a:p>
        </p:txBody>
      </p:sp>
      <p:sp>
        <p:nvSpPr>
          <p:cNvPr id="3" name="Content Placeholder 2">
            <a:extLst>
              <a:ext uri="{FF2B5EF4-FFF2-40B4-BE49-F238E27FC236}">
                <a16:creationId xmlns:a16="http://schemas.microsoft.com/office/drawing/2014/main" id="{A0FBB0EF-A251-5155-4EB5-FD7AAA122889}"/>
              </a:ext>
            </a:extLst>
          </p:cNvPr>
          <p:cNvSpPr>
            <a:spLocks noGrp="1"/>
          </p:cNvSpPr>
          <p:nvPr>
            <p:ph idx="1"/>
          </p:nvPr>
        </p:nvSpPr>
        <p:spPr/>
        <p:txBody>
          <a:bodyPr>
            <a:normAutofit fontScale="77500" lnSpcReduction="20000"/>
          </a:bodyPr>
          <a:lstStyle/>
          <a:p>
            <a:pPr>
              <a:buNone/>
            </a:pPr>
            <a:r>
              <a:rPr lang="en-US" sz="3400">
                <a:solidFill>
                  <a:srgbClr val="262626"/>
                </a:solidFill>
                <a:latin typeface="Avenir Next Medium"/>
              </a:rPr>
              <a:t>Sensitivity to the environment is a common trait among </a:t>
            </a:r>
            <a:r>
              <a:rPr lang="en-US" sz="3400" dirty="0">
                <a:solidFill>
                  <a:srgbClr val="262626"/>
                </a:solidFill>
                <a:latin typeface="Avenir Next Medium"/>
              </a:rPr>
              <a:t>neurodivergent individuals, and can include:</a:t>
            </a:r>
            <a:endParaRPr lang="en-US" dirty="0"/>
          </a:p>
          <a:p>
            <a:pPr>
              <a:buNone/>
            </a:pPr>
            <a:r>
              <a:rPr lang="en-US" sz="3400" dirty="0">
                <a:solidFill>
                  <a:srgbClr val="262626"/>
                </a:solidFill>
                <a:latin typeface="Avenir Next Medium"/>
              </a:rPr>
              <a:t>Sensory processing sensitivity (SPS): Also known as being a highly </a:t>
            </a:r>
            <a:r>
              <a:rPr lang="en-US" sz="3400">
                <a:solidFill>
                  <a:srgbClr val="262626"/>
                </a:solidFill>
                <a:latin typeface="Avenir Next Medium"/>
              </a:rPr>
              <a:t>sensitive person (HSP) are thought to have a more sensitive </a:t>
            </a:r>
            <a:r>
              <a:rPr lang="en-US" sz="3400" dirty="0">
                <a:solidFill>
                  <a:srgbClr val="262626"/>
                </a:solidFill>
                <a:latin typeface="Avenir Next Medium"/>
              </a:rPr>
              <a:t>nervous system, which can make them more responsive to sights, sounds, smells, tastes, and movement. </a:t>
            </a:r>
            <a:endParaRPr lang="en-US" dirty="0"/>
          </a:p>
          <a:p>
            <a:pPr>
              <a:buNone/>
            </a:pPr>
            <a:endParaRPr lang="en-US"/>
          </a:p>
          <a:p>
            <a:pPr>
              <a:buNone/>
            </a:pPr>
            <a:r>
              <a:rPr lang="en-US" sz="3400">
                <a:solidFill>
                  <a:srgbClr val="262626"/>
                </a:solidFill>
                <a:latin typeface="Avenir Next Medium"/>
              </a:rPr>
              <a:t>Sensory processing disorder: A condition that some people with neurodivergence have. </a:t>
            </a:r>
            <a:endParaRPr lang="en-US"/>
          </a:p>
          <a:p>
            <a:pPr>
              <a:buNone/>
            </a:pPr>
            <a:endParaRPr lang="en-US"/>
          </a:p>
          <a:p>
            <a:pPr marL="0" indent="0">
              <a:buNone/>
            </a:pPr>
            <a:r>
              <a:rPr lang="en-US" sz="3400">
                <a:solidFill>
                  <a:srgbClr val="262626"/>
                </a:solidFill>
                <a:latin typeface="Avenir Next Medium"/>
              </a:rPr>
              <a:t>Noise sensitivity: People with ADHD may experience noise sensitivity in various ways, including misophonia, phonophobia, recruitment, and hyperacusis</a:t>
            </a:r>
            <a:endParaRPr lang="en-US"/>
          </a:p>
          <a:p>
            <a:endParaRPr lang="en-US" sz="3400" dirty="0">
              <a:solidFill>
                <a:srgbClr val="262626"/>
              </a:solidFill>
            </a:endParaRPr>
          </a:p>
        </p:txBody>
      </p:sp>
    </p:spTree>
    <p:extLst>
      <p:ext uri="{BB962C8B-B14F-4D97-AF65-F5344CB8AC3E}">
        <p14:creationId xmlns:p14="http://schemas.microsoft.com/office/powerpoint/2010/main" val="1472838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732E-A3DA-6F24-8FDE-2A40E0A8214D}"/>
              </a:ext>
            </a:extLst>
          </p:cNvPr>
          <p:cNvSpPr>
            <a:spLocks noGrp="1"/>
          </p:cNvSpPr>
          <p:nvPr>
            <p:ph type="title"/>
          </p:nvPr>
        </p:nvSpPr>
        <p:spPr/>
        <p:txBody>
          <a:bodyPr/>
          <a:lstStyle/>
          <a:p>
            <a:r>
              <a:rPr lang="en-US" b="0">
                <a:latin typeface="Avenir Next Demi Bold"/>
              </a:rPr>
              <a:t>Eating Disorders</a:t>
            </a:r>
            <a:endParaRPr lang="en-US"/>
          </a:p>
        </p:txBody>
      </p:sp>
      <p:sp>
        <p:nvSpPr>
          <p:cNvPr id="3" name="Content Placeholder 2">
            <a:extLst>
              <a:ext uri="{FF2B5EF4-FFF2-40B4-BE49-F238E27FC236}">
                <a16:creationId xmlns:a16="http://schemas.microsoft.com/office/drawing/2014/main" id="{A0FBB0EF-A251-5155-4EB5-FD7AAA122889}"/>
              </a:ext>
            </a:extLst>
          </p:cNvPr>
          <p:cNvSpPr>
            <a:spLocks noGrp="1"/>
          </p:cNvSpPr>
          <p:nvPr>
            <p:ph idx="1"/>
          </p:nvPr>
        </p:nvSpPr>
        <p:spPr>
          <a:xfrm>
            <a:off x="938464" y="2432384"/>
            <a:ext cx="10299032" cy="3552364"/>
          </a:xfrm>
        </p:spPr>
        <p:txBody>
          <a:bodyPr>
            <a:normAutofit fontScale="92500" lnSpcReduction="20000"/>
          </a:bodyPr>
          <a:lstStyle/>
          <a:p>
            <a:pPr>
              <a:buNone/>
            </a:pPr>
            <a:r>
              <a:rPr lang="en-US" sz="3400" dirty="0">
                <a:solidFill>
                  <a:srgbClr val="262626"/>
                </a:solidFill>
                <a:latin typeface="Avenir Next Medium"/>
              </a:rPr>
              <a:t>There is an overlap between neurodivergence and </a:t>
            </a:r>
            <a:r>
              <a:rPr lang="en-US" sz="3400">
                <a:solidFill>
                  <a:srgbClr val="262626"/>
                </a:solidFill>
                <a:latin typeface="Avenir Next Medium"/>
              </a:rPr>
              <a:t>eating disorders. Depending on the neurotype:</a:t>
            </a:r>
            <a:endParaRPr lang="en-US" sz="3400" dirty="0">
              <a:solidFill>
                <a:srgbClr val="262626"/>
              </a:solidFill>
            </a:endParaRPr>
          </a:p>
          <a:p>
            <a:r>
              <a:rPr lang="en-US" sz="3400">
                <a:solidFill>
                  <a:srgbClr val="262626"/>
                </a:solidFill>
                <a:latin typeface="Avenir Next Medium"/>
              </a:rPr>
              <a:t> Overeating</a:t>
            </a:r>
            <a:endParaRPr lang="en-US" sz="3400">
              <a:solidFill>
                <a:srgbClr val="262626"/>
              </a:solidFill>
            </a:endParaRPr>
          </a:p>
          <a:p>
            <a:r>
              <a:rPr lang="en-US" sz="3400">
                <a:solidFill>
                  <a:srgbClr val="262626"/>
                </a:solidFill>
                <a:latin typeface="Avenir Next Medium"/>
              </a:rPr>
              <a:t>Inability to sense being full</a:t>
            </a:r>
            <a:endParaRPr lang="en-US" sz="3400" dirty="0">
              <a:solidFill>
                <a:srgbClr val="262626"/>
              </a:solidFill>
              <a:latin typeface="Avenir Next Medium"/>
            </a:endParaRPr>
          </a:p>
          <a:p>
            <a:r>
              <a:rPr lang="en-US" sz="3400">
                <a:solidFill>
                  <a:srgbClr val="262626"/>
                </a:solidFill>
                <a:latin typeface="Avenir Next Medium"/>
              </a:rPr>
              <a:t>Forgetting to eat</a:t>
            </a:r>
            <a:endParaRPr lang="en-US" sz="3400" dirty="0">
              <a:solidFill>
                <a:srgbClr val="262626"/>
              </a:solidFill>
              <a:latin typeface="Avenir Next Medium"/>
            </a:endParaRPr>
          </a:p>
          <a:p>
            <a:pPr marL="0" indent="0">
              <a:buNone/>
            </a:pPr>
            <a:r>
              <a:rPr lang="en-US" sz="3400" dirty="0">
                <a:solidFill>
                  <a:srgbClr val="262626"/>
                </a:solidFill>
                <a:latin typeface="Avenir Next Medium"/>
              </a:rPr>
              <a:t>There are also overlaps/ comorbidities with GI </a:t>
            </a:r>
            <a:r>
              <a:rPr lang="en-US" sz="3400">
                <a:solidFill>
                  <a:srgbClr val="262626"/>
                </a:solidFill>
                <a:latin typeface="Avenir Next Medium"/>
              </a:rPr>
              <a:t>issues, and food sensitivities. </a:t>
            </a:r>
            <a:endParaRPr lang="en-US" sz="3400" dirty="0">
              <a:solidFill>
                <a:srgbClr val="262626"/>
              </a:solidFill>
            </a:endParaRPr>
          </a:p>
          <a:p>
            <a:pPr marL="0" indent="0">
              <a:buNone/>
            </a:pPr>
            <a:r>
              <a:rPr lang="en-US" sz="3400">
                <a:solidFill>
                  <a:srgbClr val="262626"/>
                </a:solidFill>
                <a:latin typeface="Avenir Next Medium"/>
              </a:rPr>
              <a:t>Textures and tastes may also affect neurodivergents</a:t>
            </a:r>
            <a:endParaRPr lang="en-US" sz="3400" dirty="0">
              <a:solidFill>
                <a:srgbClr val="262626"/>
              </a:solidFill>
            </a:endParaRPr>
          </a:p>
          <a:p>
            <a:pPr marL="0" indent="0">
              <a:buNone/>
            </a:pPr>
            <a:endParaRPr lang="en-US" sz="3400" dirty="0">
              <a:solidFill>
                <a:srgbClr val="262626"/>
              </a:solidFill>
            </a:endParaRPr>
          </a:p>
          <a:p>
            <a:endParaRPr lang="en-US" sz="3400" dirty="0">
              <a:solidFill>
                <a:srgbClr val="262626"/>
              </a:solidFill>
            </a:endParaRPr>
          </a:p>
        </p:txBody>
      </p:sp>
    </p:spTree>
    <p:extLst>
      <p:ext uri="{BB962C8B-B14F-4D97-AF65-F5344CB8AC3E}">
        <p14:creationId xmlns:p14="http://schemas.microsoft.com/office/powerpoint/2010/main" val="648751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EF8B5-6B9B-D288-FC90-96F04207F0E0}"/>
              </a:ext>
            </a:extLst>
          </p:cNvPr>
          <p:cNvSpPr>
            <a:spLocks noGrp="1"/>
          </p:cNvSpPr>
          <p:nvPr>
            <p:ph type="title"/>
          </p:nvPr>
        </p:nvSpPr>
        <p:spPr/>
        <p:txBody>
          <a:bodyPr/>
          <a:lstStyle/>
          <a:p>
            <a:r>
              <a:rPr lang="en-US">
                <a:latin typeface="Avenir Next Demi Bold"/>
              </a:rPr>
              <a:t>Executive Dysfunction</a:t>
            </a:r>
            <a:endParaRPr lang="en-US"/>
          </a:p>
        </p:txBody>
      </p:sp>
      <p:sp>
        <p:nvSpPr>
          <p:cNvPr id="3" name="Content Placeholder 2">
            <a:extLst>
              <a:ext uri="{FF2B5EF4-FFF2-40B4-BE49-F238E27FC236}">
                <a16:creationId xmlns:a16="http://schemas.microsoft.com/office/drawing/2014/main" id="{4F9C7B87-D217-BE17-8E65-A2C4140A58DB}"/>
              </a:ext>
            </a:extLst>
          </p:cNvPr>
          <p:cNvSpPr>
            <a:spLocks noGrp="1"/>
          </p:cNvSpPr>
          <p:nvPr>
            <p:ph idx="1"/>
          </p:nvPr>
        </p:nvSpPr>
        <p:spPr/>
        <p:txBody>
          <a:bodyPr>
            <a:normAutofit/>
          </a:bodyPr>
          <a:lstStyle/>
          <a:p>
            <a:r>
              <a:rPr lang="en-US" sz="2800">
                <a:latin typeface="Avenir Next Medium"/>
              </a:rPr>
              <a:t>Executive dysfunction is a common experience for neurodivergent people, and it can make it difficult to organize thoughts, emotions, and behaviors. </a:t>
            </a:r>
            <a:endParaRPr lang="en-US" sz="2800"/>
          </a:p>
        </p:txBody>
      </p:sp>
    </p:spTree>
    <p:extLst>
      <p:ext uri="{BB962C8B-B14F-4D97-AF65-F5344CB8AC3E}">
        <p14:creationId xmlns:p14="http://schemas.microsoft.com/office/powerpoint/2010/main" val="2781101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6918E-2658-4F43-8A12-0AF35FEED0A2}"/>
              </a:ext>
            </a:extLst>
          </p:cNvPr>
          <p:cNvSpPr>
            <a:spLocks noGrp="1"/>
          </p:cNvSpPr>
          <p:nvPr>
            <p:ph type="title"/>
          </p:nvPr>
        </p:nvSpPr>
        <p:spPr>
          <a:xfrm>
            <a:off x="3599000" y="1049594"/>
            <a:ext cx="7190330" cy="2475762"/>
          </a:xfrm>
        </p:spPr>
        <p:txBody>
          <a:bodyPr>
            <a:normAutofit/>
          </a:bodyPr>
          <a:lstStyle/>
          <a:p>
            <a:r>
              <a:rPr lang="en-US" sz="4400">
                <a:solidFill>
                  <a:schemeClr val="tx2"/>
                </a:solidFill>
                <a:latin typeface="Avenir Next Demi Bold"/>
              </a:rPr>
              <a:t>We hope you enjoy today's Session!</a:t>
            </a:r>
            <a:endParaRPr lang="en-US" sz="4400">
              <a:solidFill>
                <a:schemeClr val="tx2"/>
              </a:solidFill>
            </a:endParaRPr>
          </a:p>
        </p:txBody>
      </p:sp>
      <p:sp>
        <p:nvSpPr>
          <p:cNvPr id="4" name="Text Placeholder 3">
            <a:extLst>
              <a:ext uri="{FF2B5EF4-FFF2-40B4-BE49-F238E27FC236}">
                <a16:creationId xmlns:a16="http://schemas.microsoft.com/office/drawing/2014/main" id="{6A13B772-3EE1-5249-87B3-B86711C34282}"/>
              </a:ext>
            </a:extLst>
          </p:cNvPr>
          <p:cNvSpPr>
            <a:spLocks noGrp="1"/>
          </p:cNvSpPr>
          <p:nvPr>
            <p:ph type="body" sz="half" idx="2"/>
          </p:nvPr>
        </p:nvSpPr>
        <p:spPr>
          <a:xfrm>
            <a:off x="3599000" y="3935459"/>
            <a:ext cx="8330872" cy="1958783"/>
          </a:xfrm>
        </p:spPr>
        <p:txBody>
          <a:bodyPr vert="horz" lIns="91440" tIns="45720" rIns="91440" bIns="45720" rtlCol="0" anchor="ctr">
            <a:normAutofit/>
          </a:bodyPr>
          <a:lstStyle/>
          <a:p>
            <a:r>
              <a:rPr lang="en-US" sz="2000">
                <a:solidFill>
                  <a:schemeClr val="tx2"/>
                </a:solidFill>
                <a:latin typeface="Avenir Next Medium"/>
              </a:rPr>
              <a:t>You can email Katie Kinde at </a:t>
            </a:r>
            <a:r>
              <a:rPr lang="en-US" sz="2000">
                <a:solidFill>
                  <a:schemeClr val="tx2"/>
                </a:solidFill>
                <a:latin typeface="Avenir Next Medium"/>
                <a:hlinkClick r:id="rId2">
                  <a:extLst>
                    <a:ext uri="{A12FA001-AC4F-418D-AE19-62706E023703}">
                      <ahyp:hlinkClr xmlns:ahyp="http://schemas.microsoft.com/office/drawing/2018/hyperlinkcolor" val="tx"/>
                    </a:ext>
                  </a:extLst>
                </a:hlinkClick>
              </a:rPr>
              <a:t>kkinde@incompassmi.org</a:t>
            </a:r>
            <a:r>
              <a:rPr lang="en-US" sz="2000">
                <a:solidFill>
                  <a:schemeClr val="tx2"/>
                </a:solidFill>
                <a:latin typeface="Avenir Next Medium"/>
              </a:rPr>
              <a:t> </a:t>
            </a:r>
            <a:endParaRPr lang="en-US" sz="2000">
              <a:solidFill>
                <a:schemeClr val="tx2"/>
              </a:solidFill>
            </a:endParaRPr>
          </a:p>
        </p:txBody>
      </p:sp>
    </p:spTree>
    <p:extLst>
      <p:ext uri="{BB962C8B-B14F-4D97-AF65-F5344CB8AC3E}">
        <p14:creationId xmlns:p14="http://schemas.microsoft.com/office/powerpoint/2010/main" val="2209042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EF8B5-6B9B-D288-FC90-96F04207F0E0}"/>
              </a:ext>
            </a:extLst>
          </p:cNvPr>
          <p:cNvSpPr>
            <a:spLocks noGrp="1"/>
          </p:cNvSpPr>
          <p:nvPr>
            <p:ph type="title"/>
          </p:nvPr>
        </p:nvSpPr>
        <p:spPr/>
        <p:txBody>
          <a:bodyPr/>
          <a:lstStyle/>
          <a:p>
            <a:r>
              <a:rPr lang="en-US">
                <a:latin typeface="Avenir Next Demi Bold"/>
              </a:rPr>
              <a:t>Executive Dysfunction</a:t>
            </a:r>
            <a:endParaRPr lang="en-US"/>
          </a:p>
        </p:txBody>
      </p:sp>
      <p:sp>
        <p:nvSpPr>
          <p:cNvPr id="3" name="Content Placeholder 2">
            <a:extLst>
              <a:ext uri="{FF2B5EF4-FFF2-40B4-BE49-F238E27FC236}">
                <a16:creationId xmlns:a16="http://schemas.microsoft.com/office/drawing/2014/main" id="{4F9C7B87-D217-BE17-8E65-A2C4140A58DB}"/>
              </a:ext>
            </a:extLst>
          </p:cNvPr>
          <p:cNvSpPr>
            <a:spLocks noGrp="1"/>
          </p:cNvSpPr>
          <p:nvPr>
            <p:ph idx="1"/>
          </p:nvPr>
        </p:nvSpPr>
        <p:spPr>
          <a:xfrm>
            <a:off x="944814" y="2057734"/>
            <a:ext cx="10299032" cy="4282614"/>
          </a:xfrm>
        </p:spPr>
        <p:txBody>
          <a:bodyPr>
            <a:normAutofit/>
          </a:bodyPr>
          <a:lstStyle/>
          <a:p>
            <a:r>
              <a:rPr lang="en-US">
                <a:latin typeface="Avenir Next Medium"/>
              </a:rPr>
              <a:t>This can impact many areas of life, including:</a:t>
            </a:r>
          </a:p>
          <a:p>
            <a:r>
              <a:rPr lang="en-US"/>
              <a:t>Planning: Difficulty planning, starting, or completing tasks </a:t>
            </a:r>
          </a:p>
          <a:p>
            <a:r>
              <a:rPr lang="en-US"/>
              <a:t>Focus: Difficulty maintaining focus or staying on task </a:t>
            </a:r>
          </a:p>
          <a:p>
            <a:r>
              <a:rPr lang="en-US"/>
              <a:t>Prioritization: Difficulty prioritizing tasks or sequencing steps </a:t>
            </a:r>
          </a:p>
          <a:p>
            <a:r>
              <a:rPr lang="en-US"/>
              <a:t>Time management: Difficulty keeping track of time or meeting deadlines </a:t>
            </a:r>
          </a:p>
          <a:p>
            <a:r>
              <a:rPr lang="en-US"/>
              <a:t>Multitasking: Difficulty multitasking or switching between tasks </a:t>
            </a:r>
          </a:p>
          <a:p>
            <a:r>
              <a:rPr lang="en-US"/>
              <a:t>Impulse control: Difficulty controlling impulses or making poor decisions </a:t>
            </a:r>
          </a:p>
          <a:p>
            <a:r>
              <a:rPr lang="en-US"/>
              <a:t>Organization: Difficulty organizing materials, personal items, or bedrooms </a:t>
            </a:r>
          </a:p>
          <a:p>
            <a:r>
              <a:rPr lang="en-US"/>
              <a:t>Emotions: Difficulty regulating emotions </a:t>
            </a:r>
          </a:p>
          <a:p>
            <a:r>
              <a:rPr lang="en-US"/>
              <a:t>Learning: Difficulty learning from past experiences </a:t>
            </a:r>
          </a:p>
          <a:p>
            <a:pPr marL="0" indent="0">
              <a:buNone/>
            </a:pPr>
            <a:endParaRPr lang="en-US"/>
          </a:p>
          <a:p>
            <a:endParaRPr lang="en-US" dirty="0"/>
          </a:p>
        </p:txBody>
      </p:sp>
    </p:spTree>
    <p:extLst>
      <p:ext uri="{BB962C8B-B14F-4D97-AF65-F5344CB8AC3E}">
        <p14:creationId xmlns:p14="http://schemas.microsoft.com/office/powerpoint/2010/main" val="1927603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766F6-A72E-CD7D-6F9F-047166A986A1}"/>
              </a:ext>
            </a:extLst>
          </p:cNvPr>
          <p:cNvSpPr>
            <a:spLocks noGrp="1"/>
          </p:cNvSpPr>
          <p:nvPr>
            <p:ph type="title"/>
          </p:nvPr>
        </p:nvSpPr>
        <p:spPr/>
        <p:txBody>
          <a:bodyPr/>
          <a:lstStyle/>
          <a:p>
            <a:r>
              <a:rPr lang="en-US">
                <a:latin typeface="Avenir Next Demi Bold"/>
              </a:rPr>
              <a:t>Emotional Regulation - Anxiety</a:t>
            </a:r>
            <a:endParaRPr lang="en-US"/>
          </a:p>
        </p:txBody>
      </p:sp>
      <p:sp>
        <p:nvSpPr>
          <p:cNvPr id="3" name="Content Placeholder 2">
            <a:extLst>
              <a:ext uri="{FF2B5EF4-FFF2-40B4-BE49-F238E27FC236}">
                <a16:creationId xmlns:a16="http://schemas.microsoft.com/office/drawing/2014/main" id="{5B9F299F-DAD7-EF06-8E62-DDEF16C4844C}"/>
              </a:ext>
            </a:extLst>
          </p:cNvPr>
          <p:cNvSpPr>
            <a:spLocks noGrp="1"/>
          </p:cNvSpPr>
          <p:nvPr>
            <p:ph idx="1"/>
          </p:nvPr>
        </p:nvSpPr>
        <p:spPr/>
        <p:txBody>
          <a:bodyPr/>
          <a:lstStyle/>
          <a:p>
            <a:r>
              <a:rPr lang="en-US" sz="2400" dirty="0">
                <a:latin typeface="Avenir Next Medium"/>
              </a:rPr>
              <a:t>Though anxiety is debated on belonging as a neurodivergence, many neurodivergent brains have anxiety as a </a:t>
            </a:r>
            <a:r>
              <a:rPr lang="en-US" sz="2400">
                <a:latin typeface="Avenir Next Medium"/>
              </a:rPr>
              <a:t>comorbidity.</a:t>
            </a:r>
            <a:endParaRPr lang="en-US" sz="2400"/>
          </a:p>
          <a:p>
            <a:endParaRPr lang="en-US" sz="2400"/>
          </a:p>
          <a:p>
            <a:r>
              <a:rPr lang="en-US" sz="2400" dirty="0">
                <a:latin typeface="Avenir Next Medium"/>
              </a:rPr>
              <a:t>Anxiety can compound the challenges that neurodivergent individuals face.</a:t>
            </a:r>
          </a:p>
          <a:p>
            <a:endParaRPr lang="en-US">
              <a:latin typeface="Avenir Next Medium"/>
            </a:endParaRPr>
          </a:p>
        </p:txBody>
      </p:sp>
    </p:spTree>
    <p:extLst>
      <p:ext uri="{BB962C8B-B14F-4D97-AF65-F5344CB8AC3E}">
        <p14:creationId xmlns:p14="http://schemas.microsoft.com/office/powerpoint/2010/main" val="16186163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766F6-A72E-CD7D-6F9F-047166A986A1}"/>
              </a:ext>
            </a:extLst>
          </p:cNvPr>
          <p:cNvSpPr>
            <a:spLocks noGrp="1"/>
          </p:cNvSpPr>
          <p:nvPr>
            <p:ph type="title"/>
          </p:nvPr>
        </p:nvSpPr>
        <p:spPr/>
        <p:txBody>
          <a:bodyPr/>
          <a:lstStyle/>
          <a:p>
            <a:r>
              <a:rPr lang="en-US">
                <a:latin typeface="Avenir Next Demi Bold"/>
              </a:rPr>
              <a:t>Emotional Regulation - Anxiety</a:t>
            </a:r>
            <a:endParaRPr lang="en-US"/>
          </a:p>
        </p:txBody>
      </p:sp>
      <p:sp>
        <p:nvSpPr>
          <p:cNvPr id="3" name="Content Placeholder 2">
            <a:extLst>
              <a:ext uri="{FF2B5EF4-FFF2-40B4-BE49-F238E27FC236}">
                <a16:creationId xmlns:a16="http://schemas.microsoft.com/office/drawing/2014/main" id="{5B9F299F-DAD7-EF06-8E62-DDEF16C4844C}"/>
              </a:ext>
            </a:extLst>
          </p:cNvPr>
          <p:cNvSpPr>
            <a:spLocks noGrp="1"/>
          </p:cNvSpPr>
          <p:nvPr>
            <p:ph idx="1"/>
          </p:nvPr>
        </p:nvSpPr>
        <p:spPr>
          <a:xfrm>
            <a:off x="944814" y="1200484"/>
            <a:ext cx="10299032" cy="4276264"/>
          </a:xfrm>
        </p:spPr>
        <p:txBody>
          <a:bodyPr/>
          <a:lstStyle/>
          <a:p>
            <a:pPr marL="0" indent="0">
              <a:buNone/>
            </a:pPr>
            <a:endParaRPr lang="en-US">
              <a:latin typeface="Avenir Next Medium"/>
            </a:endParaRPr>
          </a:p>
          <a:p>
            <a:endParaRPr lang="en-US" sz="2400">
              <a:latin typeface="Avenir Next Medium"/>
            </a:endParaRPr>
          </a:p>
          <a:p>
            <a:r>
              <a:rPr lang="en-US" sz="2400">
                <a:latin typeface="Avenir Next Medium"/>
              </a:rPr>
              <a:t>Factors that can contribute to anxiety in a neurodivergent person include:</a:t>
            </a:r>
            <a:endParaRPr lang="en-US" sz="2400"/>
          </a:p>
          <a:p>
            <a:r>
              <a:rPr lang="en-US" sz="2400">
                <a:latin typeface="Avenir Next Medium"/>
              </a:rPr>
              <a:t>sensory sensitivities, </a:t>
            </a:r>
            <a:endParaRPr lang="en-US" sz="2400"/>
          </a:p>
          <a:p>
            <a:r>
              <a:rPr lang="en-US" sz="2400">
                <a:latin typeface="Avenir Next Medium"/>
              </a:rPr>
              <a:t>executive functioning challenges, </a:t>
            </a:r>
            <a:endParaRPr lang="en-US" sz="2400"/>
          </a:p>
          <a:p>
            <a:r>
              <a:rPr lang="en-US" sz="2400">
                <a:latin typeface="Avenir Next Medium"/>
              </a:rPr>
              <a:t>and social and environmental factors.</a:t>
            </a:r>
            <a:endParaRPr lang="en-US" sz="2400"/>
          </a:p>
        </p:txBody>
      </p:sp>
    </p:spTree>
    <p:extLst>
      <p:ext uri="{BB962C8B-B14F-4D97-AF65-F5344CB8AC3E}">
        <p14:creationId xmlns:p14="http://schemas.microsoft.com/office/powerpoint/2010/main" val="3411669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766F6-A72E-CD7D-6F9F-047166A986A1}"/>
              </a:ext>
            </a:extLst>
          </p:cNvPr>
          <p:cNvSpPr>
            <a:spLocks noGrp="1"/>
          </p:cNvSpPr>
          <p:nvPr>
            <p:ph type="title"/>
          </p:nvPr>
        </p:nvSpPr>
        <p:spPr/>
        <p:txBody>
          <a:bodyPr/>
          <a:lstStyle/>
          <a:p>
            <a:r>
              <a:rPr lang="en-US">
                <a:latin typeface="Avenir Next Demi Bold"/>
              </a:rPr>
              <a:t>Emotional Regulation - Anxiety</a:t>
            </a:r>
            <a:endParaRPr lang="en-US"/>
          </a:p>
        </p:txBody>
      </p:sp>
      <p:sp>
        <p:nvSpPr>
          <p:cNvPr id="3" name="Content Placeholder 2">
            <a:extLst>
              <a:ext uri="{FF2B5EF4-FFF2-40B4-BE49-F238E27FC236}">
                <a16:creationId xmlns:a16="http://schemas.microsoft.com/office/drawing/2014/main" id="{5B9F299F-DAD7-EF06-8E62-DDEF16C4844C}"/>
              </a:ext>
            </a:extLst>
          </p:cNvPr>
          <p:cNvSpPr>
            <a:spLocks noGrp="1"/>
          </p:cNvSpPr>
          <p:nvPr>
            <p:ph idx="1"/>
          </p:nvPr>
        </p:nvSpPr>
        <p:spPr/>
        <p:txBody>
          <a:bodyPr/>
          <a:lstStyle/>
          <a:p>
            <a:r>
              <a:rPr lang="en-US" sz="2800">
                <a:solidFill>
                  <a:srgbClr val="595959"/>
                </a:solidFill>
                <a:latin typeface="Avenir Next Medium"/>
              </a:rPr>
              <a:t>Physical symptoms include:</a:t>
            </a:r>
            <a:endParaRPr lang="en-US" sz="2800">
              <a:solidFill>
                <a:srgbClr val="595959"/>
              </a:solidFill>
            </a:endParaRPr>
          </a:p>
          <a:p>
            <a:pPr lvl="1">
              <a:spcAft>
                <a:spcPts val="0"/>
              </a:spcAft>
              <a:buFont typeface="Arial" pitchFamily="2" charset="2"/>
              <a:buChar char="•"/>
            </a:pPr>
            <a:r>
              <a:rPr lang="en-US" sz="2400">
                <a:solidFill>
                  <a:srgbClr val="595959"/>
                </a:solidFill>
                <a:latin typeface="Avenir Next Medium"/>
              </a:rPr>
              <a:t>restlessness</a:t>
            </a:r>
          </a:p>
          <a:p>
            <a:pPr lvl="1">
              <a:spcAft>
                <a:spcPts val="0"/>
              </a:spcAft>
              <a:buFont typeface="Arial" pitchFamily="2" charset="2"/>
              <a:buChar char="•"/>
            </a:pPr>
            <a:r>
              <a:rPr lang="en-US" sz="2400">
                <a:solidFill>
                  <a:srgbClr val="595959"/>
                </a:solidFill>
                <a:latin typeface="Avenir Next Medium"/>
              </a:rPr>
              <a:t>dizziness</a:t>
            </a:r>
          </a:p>
          <a:p>
            <a:pPr lvl="1">
              <a:spcAft>
                <a:spcPts val="0"/>
              </a:spcAft>
              <a:buFont typeface="Arial" pitchFamily="2" charset="2"/>
              <a:buChar char="•"/>
            </a:pPr>
            <a:r>
              <a:rPr lang="en-US" sz="2400">
                <a:solidFill>
                  <a:srgbClr val="595959"/>
                </a:solidFill>
                <a:latin typeface="Avenir Next Medium"/>
              </a:rPr>
              <a:t>heart palpitations</a:t>
            </a:r>
          </a:p>
          <a:p>
            <a:pPr lvl="1">
              <a:spcAft>
                <a:spcPts val="0"/>
              </a:spcAft>
              <a:buFont typeface="Arial" pitchFamily="2" charset="2"/>
              <a:buChar char="•"/>
            </a:pPr>
            <a:r>
              <a:rPr lang="en-US" sz="2400">
                <a:solidFill>
                  <a:srgbClr val="595959"/>
                </a:solidFill>
                <a:latin typeface="Avenir Next Medium"/>
              </a:rPr>
              <a:t>nausea</a:t>
            </a:r>
          </a:p>
          <a:p>
            <a:pPr lvl="1">
              <a:spcAft>
                <a:spcPts val="0"/>
              </a:spcAft>
              <a:buFont typeface="Arial" pitchFamily="2" charset="2"/>
              <a:buChar char="•"/>
            </a:pPr>
            <a:r>
              <a:rPr lang="en-US" sz="2400">
                <a:solidFill>
                  <a:srgbClr val="595959"/>
                </a:solidFill>
                <a:latin typeface="Avenir Next Medium"/>
              </a:rPr>
              <a:t>sleep problems</a:t>
            </a:r>
            <a:endParaRPr lang="en-US" sz="2400">
              <a:latin typeface="Avenir Next Medium"/>
            </a:endParaRPr>
          </a:p>
          <a:p>
            <a:endParaRPr lang="en-US">
              <a:latin typeface="Avenir Next Medium"/>
            </a:endParaRPr>
          </a:p>
        </p:txBody>
      </p:sp>
    </p:spTree>
    <p:extLst>
      <p:ext uri="{BB962C8B-B14F-4D97-AF65-F5344CB8AC3E}">
        <p14:creationId xmlns:p14="http://schemas.microsoft.com/office/powerpoint/2010/main" val="102919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766F6-A72E-CD7D-6F9F-047166A986A1}"/>
              </a:ext>
            </a:extLst>
          </p:cNvPr>
          <p:cNvSpPr>
            <a:spLocks noGrp="1"/>
          </p:cNvSpPr>
          <p:nvPr>
            <p:ph type="title"/>
          </p:nvPr>
        </p:nvSpPr>
        <p:spPr/>
        <p:txBody>
          <a:bodyPr/>
          <a:lstStyle/>
          <a:p>
            <a:r>
              <a:rPr lang="en-US">
                <a:latin typeface="Avenir Next Demi Bold"/>
              </a:rPr>
              <a:t>Emotional Regulation - Anxiety</a:t>
            </a:r>
            <a:endParaRPr lang="en-US"/>
          </a:p>
        </p:txBody>
      </p:sp>
      <p:sp>
        <p:nvSpPr>
          <p:cNvPr id="3" name="Content Placeholder 2">
            <a:extLst>
              <a:ext uri="{FF2B5EF4-FFF2-40B4-BE49-F238E27FC236}">
                <a16:creationId xmlns:a16="http://schemas.microsoft.com/office/drawing/2014/main" id="{5B9F299F-DAD7-EF06-8E62-DDEF16C4844C}"/>
              </a:ext>
            </a:extLst>
          </p:cNvPr>
          <p:cNvSpPr>
            <a:spLocks noGrp="1"/>
          </p:cNvSpPr>
          <p:nvPr>
            <p:ph idx="1"/>
          </p:nvPr>
        </p:nvSpPr>
        <p:spPr/>
        <p:txBody>
          <a:bodyPr/>
          <a:lstStyle/>
          <a:p>
            <a:pPr marL="0" indent="0">
              <a:buNone/>
            </a:pPr>
            <a:endParaRPr lang="en-US">
              <a:latin typeface="Avenir Next Medium"/>
            </a:endParaRPr>
          </a:p>
          <a:p>
            <a:r>
              <a:rPr lang="en-US" sz="2400" dirty="0">
                <a:latin typeface="Avenir Next Medium"/>
              </a:rPr>
              <a:t>Anxiety causes human beings to avoid whatever frightens them. However, many people misinterpret this avoidance behavior as laziness. </a:t>
            </a:r>
            <a:endParaRPr lang="en-US" dirty="0">
              <a:latin typeface="Avenir Next Medium"/>
            </a:endParaRPr>
          </a:p>
          <a:p>
            <a:r>
              <a:rPr lang="en-US" sz="2400" dirty="0">
                <a:latin typeface="Avenir Next Medium"/>
              </a:rPr>
              <a:t>The predominate neurotype needs to be more aware of anxiety and be more empathetic. </a:t>
            </a:r>
            <a:endParaRPr lang="en-US" dirty="0">
              <a:latin typeface="Avenir Next Medium"/>
            </a:endParaRPr>
          </a:p>
        </p:txBody>
      </p:sp>
    </p:spTree>
    <p:extLst>
      <p:ext uri="{BB962C8B-B14F-4D97-AF65-F5344CB8AC3E}">
        <p14:creationId xmlns:p14="http://schemas.microsoft.com/office/powerpoint/2010/main" val="3531372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766F6-A72E-CD7D-6F9F-047166A986A1}"/>
              </a:ext>
            </a:extLst>
          </p:cNvPr>
          <p:cNvSpPr>
            <a:spLocks noGrp="1"/>
          </p:cNvSpPr>
          <p:nvPr>
            <p:ph type="title"/>
          </p:nvPr>
        </p:nvSpPr>
        <p:spPr/>
        <p:txBody>
          <a:bodyPr/>
          <a:lstStyle/>
          <a:p>
            <a:r>
              <a:rPr lang="en-US">
                <a:latin typeface="Avenir Next Demi Bold"/>
              </a:rPr>
              <a:t>Emotional Regulation - Anxiety</a:t>
            </a:r>
            <a:endParaRPr lang="en-US"/>
          </a:p>
        </p:txBody>
      </p:sp>
      <p:sp>
        <p:nvSpPr>
          <p:cNvPr id="3" name="Content Placeholder 2">
            <a:extLst>
              <a:ext uri="{FF2B5EF4-FFF2-40B4-BE49-F238E27FC236}">
                <a16:creationId xmlns:a16="http://schemas.microsoft.com/office/drawing/2014/main" id="{5B9F299F-DAD7-EF06-8E62-DDEF16C4844C}"/>
              </a:ext>
            </a:extLst>
          </p:cNvPr>
          <p:cNvSpPr>
            <a:spLocks noGrp="1"/>
          </p:cNvSpPr>
          <p:nvPr>
            <p:ph idx="1"/>
          </p:nvPr>
        </p:nvSpPr>
        <p:spPr/>
        <p:txBody>
          <a:bodyPr/>
          <a:lstStyle/>
          <a:p>
            <a:r>
              <a:rPr lang="en-US" sz="2800" dirty="0">
                <a:solidFill>
                  <a:srgbClr val="595959"/>
                </a:solidFill>
                <a:latin typeface="Avenir Next Medium"/>
              </a:rPr>
              <a:t>To help someone with anxiety during a state of panic - </a:t>
            </a:r>
            <a:endParaRPr lang="en-US" sz="2800" dirty="0">
              <a:solidFill>
                <a:srgbClr val="595959"/>
              </a:solidFill>
            </a:endParaRPr>
          </a:p>
          <a:p>
            <a:r>
              <a:rPr lang="en-US" sz="2800" dirty="0">
                <a:solidFill>
                  <a:srgbClr val="595959"/>
                </a:solidFill>
                <a:latin typeface="Avenir Next Medium"/>
              </a:rPr>
              <a:t>Try not to put pressure </a:t>
            </a:r>
            <a:endParaRPr lang="en-US" sz="2800">
              <a:solidFill>
                <a:srgbClr val="595959"/>
              </a:solidFill>
            </a:endParaRPr>
          </a:p>
          <a:p>
            <a:r>
              <a:rPr lang="en-US" sz="2800" dirty="0">
                <a:solidFill>
                  <a:srgbClr val="595959"/>
                </a:solidFill>
                <a:latin typeface="Avenir Next Medium"/>
              </a:rPr>
              <a:t>It's really important to be patient, listen to their wishes and take things at a pace that feels okay for them.</a:t>
            </a:r>
            <a:endParaRPr lang="en-US" sz="2800">
              <a:solidFill>
                <a:srgbClr val="595959"/>
              </a:solidFill>
            </a:endParaRPr>
          </a:p>
          <a:p>
            <a:endParaRPr lang="en-US">
              <a:latin typeface="Avenir Next Medium"/>
            </a:endParaRPr>
          </a:p>
        </p:txBody>
      </p:sp>
    </p:spTree>
    <p:extLst>
      <p:ext uri="{BB962C8B-B14F-4D97-AF65-F5344CB8AC3E}">
        <p14:creationId xmlns:p14="http://schemas.microsoft.com/office/powerpoint/2010/main" val="17412975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766F6-A72E-CD7D-6F9F-047166A986A1}"/>
              </a:ext>
            </a:extLst>
          </p:cNvPr>
          <p:cNvSpPr>
            <a:spLocks noGrp="1"/>
          </p:cNvSpPr>
          <p:nvPr>
            <p:ph type="title"/>
          </p:nvPr>
        </p:nvSpPr>
        <p:spPr/>
        <p:txBody>
          <a:bodyPr/>
          <a:lstStyle/>
          <a:p>
            <a:r>
              <a:rPr lang="en-US">
                <a:latin typeface="Avenir Next Demi Bold"/>
              </a:rPr>
              <a:t>Emotional Regulation - Anxiety</a:t>
            </a:r>
            <a:endParaRPr lang="en-US"/>
          </a:p>
        </p:txBody>
      </p:sp>
      <p:sp>
        <p:nvSpPr>
          <p:cNvPr id="3" name="Content Placeholder 2">
            <a:extLst>
              <a:ext uri="{FF2B5EF4-FFF2-40B4-BE49-F238E27FC236}">
                <a16:creationId xmlns:a16="http://schemas.microsoft.com/office/drawing/2014/main" id="{5B9F299F-DAD7-EF06-8E62-DDEF16C4844C}"/>
              </a:ext>
            </a:extLst>
          </p:cNvPr>
          <p:cNvSpPr>
            <a:spLocks noGrp="1"/>
          </p:cNvSpPr>
          <p:nvPr>
            <p:ph idx="1"/>
          </p:nvPr>
        </p:nvSpPr>
        <p:spPr/>
        <p:txBody>
          <a:bodyPr/>
          <a:lstStyle/>
          <a:p>
            <a:r>
              <a:rPr lang="en-US" sz="2800">
                <a:solidFill>
                  <a:srgbClr val="595959"/>
                </a:solidFill>
                <a:latin typeface="Avenir Next Medium"/>
              </a:rPr>
              <a:t>It's understandable to want to help them face their fears or find practical solutions, but it can be very distressing for someone to feel they're being forced into situations before they feel ready. This could even make their anxiety worse.</a:t>
            </a:r>
            <a:endParaRPr lang="en-US" sz="2800">
              <a:solidFill>
                <a:srgbClr val="595959"/>
              </a:solidFill>
            </a:endParaRPr>
          </a:p>
          <a:p>
            <a:endParaRPr lang="en-US"/>
          </a:p>
          <a:p>
            <a:r>
              <a:rPr lang="en-US" sz="2800">
                <a:solidFill>
                  <a:srgbClr val="595959"/>
                </a:solidFill>
                <a:latin typeface="Avenir Next Medium"/>
              </a:rPr>
              <a:t>Try to remember that being unable to control their worries is part of having anxiety, and they aren't choosing how they feel.</a:t>
            </a:r>
            <a:endParaRPr lang="en-US"/>
          </a:p>
          <a:p>
            <a:endParaRPr lang="en-US">
              <a:latin typeface="Avenir Next Medium"/>
            </a:endParaRPr>
          </a:p>
        </p:txBody>
      </p:sp>
    </p:spTree>
    <p:extLst>
      <p:ext uri="{BB962C8B-B14F-4D97-AF65-F5344CB8AC3E}">
        <p14:creationId xmlns:p14="http://schemas.microsoft.com/office/powerpoint/2010/main" val="14351496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766F6-A72E-CD7D-6F9F-047166A986A1}"/>
              </a:ext>
            </a:extLst>
          </p:cNvPr>
          <p:cNvSpPr>
            <a:spLocks noGrp="1"/>
          </p:cNvSpPr>
          <p:nvPr>
            <p:ph type="title"/>
          </p:nvPr>
        </p:nvSpPr>
        <p:spPr/>
        <p:txBody>
          <a:bodyPr/>
          <a:lstStyle/>
          <a:p>
            <a:r>
              <a:rPr lang="en-US">
                <a:latin typeface="Avenir Next Demi Bold"/>
              </a:rPr>
              <a:t>Emotional Regulation - Anxiety</a:t>
            </a:r>
            <a:endParaRPr lang="en-US"/>
          </a:p>
        </p:txBody>
      </p:sp>
      <p:sp>
        <p:nvSpPr>
          <p:cNvPr id="3" name="Content Placeholder 2">
            <a:extLst>
              <a:ext uri="{FF2B5EF4-FFF2-40B4-BE49-F238E27FC236}">
                <a16:creationId xmlns:a16="http://schemas.microsoft.com/office/drawing/2014/main" id="{5B9F299F-DAD7-EF06-8E62-DDEF16C4844C}"/>
              </a:ext>
            </a:extLst>
          </p:cNvPr>
          <p:cNvSpPr>
            <a:spLocks noGrp="1"/>
          </p:cNvSpPr>
          <p:nvPr>
            <p:ph idx="1"/>
          </p:nvPr>
        </p:nvSpPr>
        <p:spPr>
          <a:xfrm>
            <a:off x="938464" y="1713530"/>
            <a:ext cx="10299032" cy="4740529"/>
          </a:xfrm>
        </p:spPr>
        <p:txBody>
          <a:bodyPr>
            <a:normAutofit fontScale="77500" lnSpcReduction="20000"/>
          </a:bodyPr>
          <a:lstStyle/>
          <a:p>
            <a:r>
              <a:rPr lang="en-US" sz="2800">
                <a:solidFill>
                  <a:srgbClr val="595959"/>
                </a:solidFill>
                <a:latin typeface="Avenir Next Medium"/>
              </a:rPr>
              <a:t>It's understandable to feel frightened if someone you care about experiences a panic attack – especially if it seems to happen without warning. But it can help if you:</a:t>
            </a:r>
            <a:endParaRPr lang="en-US" sz="2800">
              <a:solidFill>
                <a:srgbClr val="595959"/>
              </a:solidFill>
            </a:endParaRPr>
          </a:p>
          <a:p>
            <a:endParaRPr lang="en-US"/>
          </a:p>
          <a:p>
            <a:r>
              <a:rPr lang="en-US" sz="2800">
                <a:solidFill>
                  <a:srgbClr val="595959"/>
                </a:solidFill>
                <a:latin typeface="Avenir Next Medium"/>
              </a:rPr>
              <a:t>try to stay calm</a:t>
            </a:r>
            <a:endParaRPr lang="en-US"/>
          </a:p>
          <a:p>
            <a:r>
              <a:rPr lang="en-US" sz="2800">
                <a:solidFill>
                  <a:srgbClr val="595959"/>
                </a:solidFill>
                <a:latin typeface="Avenir Next Medium"/>
              </a:rPr>
              <a:t>gently let them know that you think they might be having a panic attack and that you are there for them</a:t>
            </a:r>
            <a:endParaRPr lang="en-US"/>
          </a:p>
          <a:p>
            <a:r>
              <a:rPr lang="en-US" sz="2800">
                <a:solidFill>
                  <a:srgbClr val="595959"/>
                </a:solidFill>
                <a:latin typeface="Avenir Next Medium"/>
              </a:rPr>
              <a:t>encourage them to breathe slowly and deeply – it can help to do something structured or repetitive they can focus on, such as counting out loud, or asking them to watch while you gently raise your arm up and down</a:t>
            </a:r>
            <a:endParaRPr lang="en-US"/>
          </a:p>
          <a:p>
            <a:r>
              <a:rPr lang="en-US" sz="2800">
                <a:solidFill>
                  <a:srgbClr val="595959"/>
                </a:solidFill>
                <a:latin typeface="Avenir Next Medium"/>
              </a:rPr>
              <a:t>encourage them to stamp their feet on the spot</a:t>
            </a:r>
            <a:endParaRPr lang="en-US"/>
          </a:p>
          <a:p>
            <a:r>
              <a:rPr lang="en-US" sz="2800">
                <a:solidFill>
                  <a:srgbClr val="595959"/>
                </a:solidFill>
                <a:latin typeface="Avenir Next Medium"/>
              </a:rPr>
              <a:t>encourage them to sit somewhere quietly where they can focus on their breath until they feel better.</a:t>
            </a:r>
            <a:endParaRPr lang="en-US"/>
          </a:p>
          <a:p>
            <a:r>
              <a:rPr lang="en-US" sz="2800">
                <a:solidFill>
                  <a:srgbClr val="595959"/>
                </a:solidFill>
                <a:latin typeface="Avenir Next Medium"/>
              </a:rPr>
              <a:t>You should never encourage someone to breathe into a paper bag during a panic attack. This isn't recommended and it might not be safe.</a:t>
            </a:r>
            <a:endParaRPr lang="en-US"/>
          </a:p>
          <a:p>
            <a:endParaRPr lang="en-US">
              <a:latin typeface="Avenir Next Medium"/>
            </a:endParaRPr>
          </a:p>
        </p:txBody>
      </p:sp>
      <p:sp>
        <p:nvSpPr>
          <p:cNvPr id="4" name="TextBox 3">
            <a:extLst>
              <a:ext uri="{FF2B5EF4-FFF2-40B4-BE49-F238E27FC236}">
                <a16:creationId xmlns:a16="http://schemas.microsoft.com/office/drawing/2014/main" id="{9CF9AAFC-F780-A16E-5EB4-AA21596AC8B6}"/>
              </a:ext>
            </a:extLst>
          </p:cNvPr>
          <p:cNvSpPr txBox="1"/>
          <p:nvPr/>
        </p:nvSpPr>
        <p:spPr>
          <a:xfrm>
            <a:off x="2633623" y="5983904"/>
            <a:ext cx="7667861"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solidFill>
                  <a:schemeClr val="bg1">
                    <a:lumMod val="95000"/>
                  </a:schemeClr>
                </a:solidFill>
                <a:hlinkClick r:id="rId2">
                  <a:extLst>
                    <a:ext uri="{A12FA001-AC4F-418D-AE19-62706E023703}">
                      <ahyp:hlinkClr xmlns:ahyp="http://schemas.microsoft.com/office/drawing/2018/hyperlinkcolor" val="tx"/>
                    </a:ext>
                  </a:extLst>
                </a:hlinkClick>
              </a:rPr>
              <a:t>https://www.mind.org.uk/information-support/types-of-mental-health-problems/anxiety-and-panic-attacks/panic-attacks/</a:t>
            </a:r>
            <a:endParaRPr lang="en-US" sz="1100">
              <a:solidFill>
                <a:schemeClr val="bg1">
                  <a:lumMod val="95000"/>
                </a:schemeClr>
              </a:solidFill>
            </a:endParaRPr>
          </a:p>
        </p:txBody>
      </p:sp>
    </p:spTree>
    <p:extLst>
      <p:ext uri="{BB962C8B-B14F-4D97-AF65-F5344CB8AC3E}">
        <p14:creationId xmlns:p14="http://schemas.microsoft.com/office/powerpoint/2010/main" val="42555343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766F6-A72E-CD7D-6F9F-047166A986A1}"/>
              </a:ext>
            </a:extLst>
          </p:cNvPr>
          <p:cNvSpPr>
            <a:spLocks noGrp="1"/>
          </p:cNvSpPr>
          <p:nvPr>
            <p:ph type="title"/>
          </p:nvPr>
        </p:nvSpPr>
        <p:spPr/>
        <p:txBody>
          <a:bodyPr/>
          <a:lstStyle/>
          <a:p>
            <a:r>
              <a:rPr lang="en-US">
                <a:latin typeface="Avenir Next Demi Bold"/>
              </a:rPr>
              <a:t>Emotional Regulation - Anxiety</a:t>
            </a:r>
            <a:endParaRPr lang="en-US"/>
          </a:p>
        </p:txBody>
      </p:sp>
      <p:sp>
        <p:nvSpPr>
          <p:cNvPr id="3" name="Content Placeholder 2">
            <a:extLst>
              <a:ext uri="{FF2B5EF4-FFF2-40B4-BE49-F238E27FC236}">
                <a16:creationId xmlns:a16="http://schemas.microsoft.com/office/drawing/2014/main" id="{5B9F299F-DAD7-EF06-8E62-DDEF16C4844C}"/>
              </a:ext>
            </a:extLst>
          </p:cNvPr>
          <p:cNvSpPr>
            <a:spLocks noGrp="1"/>
          </p:cNvSpPr>
          <p:nvPr>
            <p:ph idx="1"/>
          </p:nvPr>
        </p:nvSpPr>
        <p:spPr/>
        <p:txBody>
          <a:bodyPr>
            <a:normAutofit lnSpcReduction="10000"/>
          </a:bodyPr>
          <a:lstStyle/>
          <a:p>
            <a:r>
              <a:rPr lang="en-US" sz="2800">
                <a:solidFill>
                  <a:srgbClr val="595959"/>
                </a:solidFill>
                <a:latin typeface="Avenir Next Medium"/>
              </a:rPr>
              <a:t>By asking them what they need or how you can help, you can support them to feel more in control themselves.</a:t>
            </a:r>
            <a:endParaRPr lang="en-US" sz="2800"/>
          </a:p>
          <a:p>
            <a:endParaRPr lang="en-US"/>
          </a:p>
          <a:p>
            <a:r>
              <a:rPr lang="en-US" sz="2800">
                <a:solidFill>
                  <a:srgbClr val="595959"/>
                </a:solidFill>
                <a:latin typeface="Avenir Next Medium"/>
              </a:rPr>
              <a:t>Knowing that there is </a:t>
            </a:r>
            <a:r>
              <a:rPr lang="en-US" sz="2800" err="1">
                <a:solidFill>
                  <a:srgbClr val="595959"/>
                </a:solidFill>
                <a:latin typeface="Avenir Next Medium"/>
              </a:rPr>
              <a:t>someone'around</a:t>
            </a:r>
            <a:r>
              <a:rPr lang="en-US" sz="2800">
                <a:solidFill>
                  <a:srgbClr val="595959"/>
                </a:solidFill>
                <a:latin typeface="Avenir Next Medium"/>
              </a:rPr>
              <a:t> who knows what to do if they start to feel frightened or panicked could help them feel safer and calmer.</a:t>
            </a:r>
            <a:endParaRPr lang="en-US"/>
          </a:p>
          <a:p>
            <a:endParaRPr lang="en-US" sz="2800">
              <a:latin typeface="Avenir Next Medium"/>
            </a:endParaRPr>
          </a:p>
          <a:p>
            <a:r>
              <a:rPr lang="en-US" sz="2800">
                <a:latin typeface="Avenir Next Medium"/>
              </a:rPr>
              <a:t>If you think your friend or family member's anxiety is becoming a problem for them, you could encourage them to seek treatment by talking to a therapist. </a:t>
            </a:r>
          </a:p>
          <a:p>
            <a:endParaRPr lang="en-US">
              <a:latin typeface="Avenir Next Medium"/>
            </a:endParaRPr>
          </a:p>
        </p:txBody>
      </p:sp>
      <p:sp>
        <p:nvSpPr>
          <p:cNvPr id="4" name="TextBox 3">
            <a:extLst>
              <a:ext uri="{FF2B5EF4-FFF2-40B4-BE49-F238E27FC236}">
                <a16:creationId xmlns:a16="http://schemas.microsoft.com/office/drawing/2014/main" id="{9CF9AAFC-F780-A16E-5EB4-AA21596AC8B6}"/>
              </a:ext>
            </a:extLst>
          </p:cNvPr>
          <p:cNvSpPr txBox="1"/>
          <p:nvPr/>
        </p:nvSpPr>
        <p:spPr>
          <a:xfrm>
            <a:off x="2633623" y="5983904"/>
            <a:ext cx="7667861"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solidFill>
                  <a:schemeClr val="bg1">
                    <a:lumMod val="95000"/>
                  </a:schemeClr>
                </a:solidFill>
                <a:hlinkClick r:id="rId2">
                  <a:extLst>
                    <a:ext uri="{A12FA001-AC4F-418D-AE19-62706E023703}">
                      <ahyp:hlinkClr xmlns:ahyp="http://schemas.microsoft.com/office/drawing/2018/hyperlinkcolor" val="tx"/>
                    </a:ext>
                  </a:extLst>
                </a:hlinkClick>
              </a:rPr>
              <a:t>https://www.mind.org.uk/information-support/types-of-mental-health-problems/anxiety-and-panic-attacks/panic-attacks/</a:t>
            </a:r>
            <a:endParaRPr lang="en-US" sz="1100">
              <a:solidFill>
                <a:schemeClr val="bg1">
                  <a:lumMod val="95000"/>
                </a:schemeClr>
              </a:solidFill>
            </a:endParaRPr>
          </a:p>
        </p:txBody>
      </p:sp>
    </p:spTree>
    <p:extLst>
      <p:ext uri="{BB962C8B-B14F-4D97-AF65-F5344CB8AC3E}">
        <p14:creationId xmlns:p14="http://schemas.microsoft.com/office/powerpoint/2010/main" val="17531013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766F6-A72E-CD7D-6F9F-047166A986A1}"/>
              </a:ext>
            </a:extLst>
          </p:cNvPr>
          <p:cNvSpPr>
            <a:spLocks noGrp="1"/>
          </p:cNvSpPr>
          <p:nvPr>
            <p:ph type="title"/>
          </p:nvPr>
        </p:nvSpPr>
        <p:spPr/>
        <p:txBody>
          <a:bodyPr/>
          <a:lstStyle/>
          <a:p>
            <a:r>
              <a:rPr lang="en-US">
                <a:latin typeface="Avenir Next Demi Bold"/>
              </a:rPr>
              <a:t>Emotional Regulation - Anxiety</a:t>
            </a:r>
            <a:endParaRPr lang="en-US"/>
          </a:p>
        </p:txBody>
      </p:sp>
      <p:sp>
        <p:nvSpPr>
          <p:cNvPr id="3" name="Content Placeholder 2">
            <a:extLst>
              <a:ext uri="{FF2B5EF4-FFF2-40B4-BE49-F238E27FC236}">
                <a16:creationId xmlns:a16="http://schemas.microsoft.com/office/drawing/2014/main" id="{5B9F299F-DAD7-EF06-8E62-DDEF16C4844C}"/>
              </a:ext>
            </a:extLst>
          </p:cNvPr>
          <p:cNvSpPr>
            <a:spLocks noGrp="1"/>
          </p:cNvSpPr>
          <p:nvPr>
            <p:ph idx="1"/>
          </p:nvPr>
        </p:nvSpPr>
        <p:spPr/>
        <p:txBody>
          <a:bodyPr>
            <a:normAutofit/>
          </a:bodyPr>
          <a:lstStyle/>
          <a:p>
            <a:r>
              <a:rPr lang="en-US" sz="2800">
                <a:solidFill>
                  <a:srgbClr val="595959"/>
                </a:solidFill>
                <a:latin typeface="Avenir Next Medium"/>
              </a:rPr>
              <a:t>Look after yourself</a:t>
            </a:r>
            <a:endParaRPr lang="en-US"/>
          </a:p>
          <a:p>
            <a:r>
              <a:rPr lang="en-US" sz="2800">
                <a:solidFill>
                  <a:srgbClr val="595959"/>
                </a:solidFill>
                <a:latin typeface="Avenir Next Medium"/>
              </a:rPr>
              <a:t>It can sometimes be really challenging to support someone with a mental health problem – you are not alone if you feel overwhelmed at times. It is important to remember to look after your own mental health too, so you have the energy, time and space you need to be able to help.</a:t>
            </a:r>
            <a:endParaRPr lang="en-US"/>
          </a:p>
          <a:p>
            <a:endParaRPr lang="en-US">
              <a:latin typeface="Avenir Next Medium"/>
            </a:endParaRPr>
          </a:p>
        </p:txBody>
      </p:sp>
      <p:sp>
        <p:nvSpPr>
          <p:cNvPr id="4" name="TextBox 3">
            <a:extLst>
              <a:ext uri="{FF2B5EF4-FFF2-40B4-BE49-F238E27FC236}">
                <a16:creationId xmlns:a16="http://schemas.microsoft.com/office/drawing/2014/main" id="{9CF9AAFC-F780-A16E-5EB4-AA21596AC8B6}"/>
              </a:ext>
            </a:extLst>
          </p:cNvPr>
          <p:cNvSpPr txBox="1"/>
          <p:nvPr/>
        </p:nvSpPr>
        <p:spPr>
          <a:xfrm>
            <a:off x="2633623" y="5983904"/>
            <a:ext cx="7667861"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solidFill>
                  <a:schemeClr val="bg1">
                    <a:lumMod val="95000"/>
                  </a:schemeClr>
                </a:solidFill>
                <a:hlinkClick r:id="rId2">
                  <a:extLst>
                    <a:ext uri="{A12FA001-AC4F-418D-AE19-62706E023703}">
                      <ahyp:hlinkClr xmlns:ahyp="http://schemas.microsoft.com/office/drawing/2018/hyperlinkcolor" val="tx"/>
                    </a:ext>
                  </a:extLst>
                </a:hlinkClick>
              </a:rPr>
              <a:t>https://www.mind.org.uk/information-support/types-of-mental-health-problems/anxiety-and-panic-attacks/panic-attacks/</a:t>
            </a:r>
            <a:endParaRPr lang="en-US" sz="1100">
              <a:solidFill>
                <a:schemeClr val="bg1">
                  <a:lumMod val="95000"/>
                </a:schemeClr>
              </a:solidFill>
            </a:endParaRPr>
          </a:p>
        </p:txBody>
      </p:sp>
    </p:spTree>
    <p:extLst>
      <p:ext uri="{BB962C8B-B14F-4D97-AF65-F5344CB8AC3E}">
        <p14:creationId xmlns:p14="http://schemas.microsoft.com/office/powerpoint/2010/main" val="4251871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47C5-3106-180B-E5CE-16385DD1BB3E}"/>
              </a:ext>
            </a:extLst>
          </p:cNvPr>
          <p:cNvSpPr>
            <a:spLocks noGrp="1"/>
          </p:cNvSpPr>
          <p:nvPr>
            <p:ph type="title"/>
          </p:nvPr>
        </p:nvSpPr>
        <p:spPr/>
        <p:txBody>
          <a:bodyPr/>
          <a:lstStyle/>
          <a:p>
            <a:r>
              <a:rPr lang="en-US">
                <a:latin typeface="Avenir Next Demi Bold"/>
              </a:rPr>
              <a:t>Introduction</a:t>
            </a:r>
            <a:endParaRPr lang="en-US"/>
          </a:p>
        </p:txBody>
      </p:sp>
      <p:sp>
        <p:nvSpPr>
          <p:cNvPr id="3" name="Content Placeholder 2">
            <a:extLst>
              <a:ext uri="{FF2B5EF4-FFF2-40B4-BE49-F238E27FC236}">
                <a16:creationId xmlns:a16="http://schemas.microsoft.com/office/drawing/2014/main" id="{51D7555B-00AE-738A-7E1B-2483A38FA0E2}"/>
              </a:ext>
            </a:extLst>
          </p:cNvPr>
          <p:cNvSpPr>
            <a:spLocks noGrp="1"/>
          </p:cNvSpPr>
          <p:nvPr>
            <p:ph idx="1"/>
          </p:nvPr>
        </p:nvSpPr>
        <p:spPr/>
        <p:txBody>
          <a:bodyPr/>
          <a:lstStyle/>
          <a:p>
            <a:pPr>
              <a:lnSpc>
                <a:spcPct val="100000"/>
              </a:lnSpc>
              <a:spcBef>
                <a:spcPts val="1000"/>
              </a:spcBef>
            </a:pPr>
            <a:r>
              <a:rPr lang="en-US" sz="2400">
                <a:solidFill>
                  <a:srgbClr val="262626"/>
                </a:solidFill>
                <a:latin typeface="Arial"/>
                <a:cs typeface="Arial"/>
              </a:rPr>
              <a:t>Katie Kinde, Education Coordinator at </a:t>
            </a:r>
            <a:r>
              <a:rPr lang="en-US" sz="2400" err="1">
                <a:solidFill>
                  <a:srgbClr val="262626"/>
                </a:solidFill>
                <a:latin typeface="Arial"/>
                <a:cs typeface="Arial"/>
              </a:rPr>
              <a:t>Incompass</a:t>
            </a:r>
            <a:r>
              <a:rPr lang="en-US" sz="2400">
                <a:solidFill>
                  <a:srgbClr val="262626"/>
                </a:solidFill>
                <a:latin typeface="Arial"/>
                <a:cs typeface="Arial"/>
              </a:rPr>
              <a:t> Michigan</a:t>
            </a:r>
            <a:endParaRPr lang="en-US" sz="2400">
              <a:solidFill>
                <a:srgbClr val="000000"/>
              </a:solidFill>
              <a:latin typeface="Arial"/>
              <a:cs typeface="Arial"/>
            </a:endParaRPr>
          </a:p>
          <a:p>
            <a:pPr>
              <a:lnSpc>
                <a:spcPct val="100000"/>
              </a:lnSpc>
              <a:spcBef>
                <a:spcPts val="1000"/>
              </a:spcBef>
            </a:pPr>
            <a:r>
              <a:rPr lang="en-US" sz="2400">
                <a:solidFill>
                  <a:srgbClr val="262626"/>
                </a:solidFill>
                <a:latin typeface="Arial"/>
                <a:cs typeface="Arial"/>
              </a:rPr>
              <a:t>Autism Advocate</a:t>
            </a:r>
            <a:endParaRPr lang="en-US" sz="2400">
              <a:solidFill>
                <a:srgbClr val="000000"/>
              </a:solidFill>
              <a:latin typeface="Arial"/>
              <a:cs typeface="Arial"/>
            </a:endParaRPr>
          </a:p>
          <a:p>
            <a:pPr>
              <a:lnSpc>
                <a:spcPct val="100000"/>
              </a:lnSpc>
              <a:spcBef>
                <a:spcPts val="1000"/>
              </a:spcBef>
            </a:pPr>
            <a:endParaRPr lang="en-US" sz="2400">
              <a:solidFill>
                <a:srgbClr val="000000"/>
              </a:solidFill>
              <a:latin typeface="Arial"/>
              <a:cs typeface="Arial"/>
            </a:endParaRPr>
          </a:p>
          <a:p>
            <a:pPr>
              <a:lnSpc>
                <a:spcPct val="100000"/>
              </a:lnSpc>
              <a:spcBef>
                <a:spcPts val="1000"/>
              </a:spcBef>
            </a:pPr>
            <a:r>
              <a:rPr lang="en-US" sz="2400">
                <a:solidFill>
                  <a:srgbClr val="262626"/>
                </a:solidFill>
                <a:latin typeface="Arial"/>
                <a:cs typeface="Arial"/>
              </a:rPr>
              <a:t>This may be a very text-heavy presentation</a:t>
            </a:r>
            <a:endParaRPr lang="en-US">
              <a:solidFill>
                <a:srgbClr val="595959"/>
              </a:solidFill>
              <a:cs typeface="Arial"/>
            </a:endParaRPr>
          </a:p>
          <a:p>
            <a:pPr>
              <a:lnSpc>
                <a:spcPct val="100000"/>
              </a:lnSpc>
              <a:spcBef>
                <a:spcPts val="1000"/>
              </a:spcBef>
            </a:pPr>
            <a:r>
              <a:rPr lang="en-US" sz="2400">
                <a:solidFill>
                  <a:srgbClr val="262626"/>
                </a:solidFill>
                <a:latin typeface="Arial"/>
                <a:cs typeface="Arial"/>
              </a:rPr>
              <a:t>I tried to avoid using images for accessibility.</a:t>
            </a:r>
            <a:endParaRPr lang="en-US"/>
          </a:p>
        </p:txBody>
      </p:sp>
    </p:spTree>
    <p:extLst>
      <p:ext uri="{BB962C8B-B14F-4D97-AF65-F5344CB8AC3E}">
        <p14:creationId xmlns:p14="http://schemas.microsoft.com/office/powerpoint/2010/main" val="1154343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AB09C-5D4A-402E-9AEB-A4F44E2636AF}"/>
              </a:ext>
            </a:extLst>
          </p:cNvPr>
          <p:cNvSpPr>
            <a:spLocks noGrp="1"/>
          </p:cNvSpPr>
          <p:nvPr>
            <p:ph type="title"/>
          </p:nvPr>
        </p:nvSpPr>
        <p:spPr/>
        <p:txBody>
          <a:bodyPr/>
          <a:lstStyle/>
          <a:p>
            <a:r>
              <a:rPr lang="en-US">
                <a:latin typeface="Avenir Next Demi Bold"/>
              </a:rPr>
              <a:t>Agency to Control Emotions</a:t>
            </a:r>
          </a:p>
        </p:txBody>
      </p:sp>
      <p:sp>
        <p:nvSpPr>
          <p:cNvPr id="3" name="Content Placeholder 2">
            <a:extLst>
              <a:ext uri="{FF2B5EF4-FFF2-40B4-BE49-F238E27FC236}">
                <a16:creationId xmlns:a16="http://schemas.microsoft.com/office/drawing/2014/main" id="{4B7F554C-ADB2-E41C-8486-A14E00B36AB3}"/>
              </a:ext>
            </a:extLst>
          </p:cNvPr>
          <p:cNvSpPr>
            <a:spLocks noGrp="1"/>
          </p:cNvSpPr>
          <p:nvPr>
            <p:ph idx="1"/>
          </p:nvPr>
        </p:nvSpPr>
        <p:spPr/>
        <p:txBody>
          <a:bodyPr>
            <a:normAutofit/>
          </a:bodyPr>
          <a:lstStyle/>
          <a:p>
            <a:pPr marL="0" indent="0">
              <a:lnSpc>
                <a:spcPct val="100000"/>
              </a:lnSpc>
              <a:spcBef>
                <a:spcPts val="1000"/>
              </a:spcBef>
              <a:buNone/>
            </a:pPr>
            <a:endParaRPr lang="en-US" sz="2400">
              <a:solidFill>
                <a:srgbClr val="000000"/>
              </a:solidFill>
              <a:latin typeface="Avenir Next Medium"/>
            </a:endParaRPr>
          </a:p>
          <a:p>
            <a:pPr>
              <a:lnSpc>
                <a:spcPct val="100000"/>
              </a:lnSpc>
              <a:spcBef>
                <a:spcPts val="1000"/>
              </a:spcBef>
            </a:pPr>
            <a:r>
              <a:rPr lang="en-US" sz="2800" dirty="0">
                <a:latin typeface="Avenir Next Medium"/>
              </a:rPr>
              <a:t>We need to let all neurotypes have the agency to regulate their emotions.</a:t>
            </a:r>
          </a:p>
          <a:p>
            <a:pPr>
              <a:lnSpc>
                <a:spcPct val="100000"/>
              </a:lnSpc>
              <a:spcBef>
                <a:spcPts val="1000"/>
              </a:spcBef>
            </a:pPr>
            <a:endParaRPr lang="en-US" sz="2800"/>
          </a:p>
          <a:p>
            <a:pPr>
              <a:lnSpc>
                <a:spcPct val="100000"/>
              </a:lnSpc>
              <a:spcBef>
                <a:spcPts val="1000"/>
              </a:spcBef>
            </a:pPr>
            <a:r>
              <a:rPr lang="en-US" sz="2800" dirty="0">
                <a:latin typeface="Avenir Next Medium"/>
              </a:rPr>
              <a:t>Society currently does not support the regulation of emotions, especially if they don't follow the norms. We can change this.</a:t>
            </a:r>
            <a:endParaRPr lang="en-US" sz="2800" dirty="0"/>
          </a:p>
        </p:txBody>
      </p:sp>
    </p:spTree>
    <p:extLst>
      <p:ext uri="{BB962C8B-B14F-4D97-AF65-F5344CB8AC3E}">
        <p14:creationId xmlns:p14="http://schemas.microsoft.com/office/powerpoint/2010/main" val="24681916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6691F-7E7F-88DB-62A8-FBEBC6C8D394}"/>
              </a:ext>
            </a:extLst>
          </p:cNvPr>
          <p:cNvSpPr>
            <a:spLocks noGrp="1"/>
          </p:cNvSpPr>
          <p:nvPr>
            <p:ph type="title"/>
          </p:nvPr>
        </p:nvSpPr>
        <p:spPr/>
        <p:txBody>
          <a:bodyPr/>
          <a:lstStyle/>
          <a:p>
            <a:r>
              <a:rPr lang="en-US">
                <a:latin typeface="Avenir Next Demi Bold"/>
              </a:rPr>
              <a:t>ADHD </a:t>
            </a:r>
            <a:endParaRPr lang="en-US"/>
          </a:p>
        </p:txBody>
      </p:sp>
      <p:sp>
        <p:nvSpPr>
          <p:cNvPr id="3" name="Content Placeholder 2">
            <a:extLst>
              <a:ext uri="{FF2B5EF4-FFF2-40B4-BE49-F238E27FC236}">
                <a16:creationId xmlns:a16="http://schemas.microsoft.com/office/drawing/2014/main" id="{DAABBAC1-BCF0-BA64-E2C2-6704A0ED34C0}"/>
              </a:ext>
            </a:extLst>
          </p:cNvPr>
          <p:cNvSpPr>
            <a:spLocks noGrp="1"/>
          </p:cNvSpPr>
          <p:nvPr>
            <p:ph idx="1"/>
          </p:nvPr>
        </p:nvSpPr>
        <p:spPr>
          <a:xfrm>
            <a:off x="938464" y="2185419"/>
            <a:ext cx="5025335" cy="3273056"/>
          </a:xfrm>
        </p:spPr>
        <p:txBody>
          <a:bodyPr>
            <a:normAutofit/>
          </a:bodyPr>
          <a:lstStyle/>
          <a:p>
            <a:r>
              <a:rPr lang="en-US" dirty="0">
                <a:latin typeface="Avenir Next Medium"/>
              </a:rPr>
              <a:t>Difficulty paying attention or focusing </a:t>
            </a:r>
            <a:endParaRPr lang="en-US" dirty="0"/>
          </a:p>
          <a:p>
            <a:r>
              <a:rPr lang="en-US" dirty="0">
                <a:latin typeface="Avenir Next Medium"/>
              </a:rPr>
              <a:t>Zoning out without realizing </a:t>
            </a:r>
            <a:endParaRPr lang="en-US" dirty="0"/>
          </a:p>
          <a:p>
            <a:r>
              <a:rPr lang="en-US" dirty="0">
                <a:latin typeface="Avenir Next Medium"/>
              </a:rPr>
              <a:t>Being easily distracted </a:t>
            </a:r>
            <a:endParaRPr lang="en-US" dirty="0"/>
          </a:p>
          <a:p>
            <a:r>
              <a:rPr lang="en-US" dirty="0">
                <a:latin typeface="Avenir Next Medium"/>
              </a:rPr>
              <a:t>Having trouble completing tasks, even simple ones </a:t>
            </a:r>
            <a:endParaRPr lang="en-US" dirty="0"/>
          </a:p>
          <a:p>
            <a:r>
              <a:rPr lang="en-US" dirty="0">
                <a:latin typeface="Avenir Next Medium"/>
              </a:rPr>
              <a:t>Overlooking details </a:t>
            </a:r>
            <a:endParaRPr lang="en-US" dirty="0"/>
          </a:p>
          <a:p>
            <a:r>
              <a:rPr lang="en-US" dirty="0">
                <a:latin typeface="Avenir Next Medium"/>
              </a:rPr>
              <a:t>Having trouble waiting in line or for something you want </a:t>
            </a:r>
            <a:endParaRPr lang="en-US" dirty="0"/>
          </a:p>
          <a:p>
            <a:endParaRPr lang="en-US" dirty="0"/>
          </a:p>
          <a:p>
            <a:endParaRPr lang="en-US" dirty="0"/>
          </a:p>
        </p:txBody>
      </p:sp>
      <p:sp>
        <p:nvSpPr>
          <p:cNvPr id="4" name="TextBox 3">
            <a:extLst>
              <a:ext uri="{FF2B5EF4-FFF2-40B4-BE49-F238E27FC236}">
                <a16:creationId xmlns:a16="http://schemas.microsoft.com/office/drawing/2014/main" id="{3984334E-080F-B873-9444-7EB2E8276814}"/>
              </a:ext>
            </a:extLst>
          </p:cNvPr>
          <p:cNvSpPr txBox="1"/>
          <p:nvPr/>
        </p:nvSpPr>
        <p:spPr>
          <a:xfrm>
            <a:off x="3805963" y="6369513"/>
            <a:ext cx="7431266"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hlinkClick r:id="rId2"/>
              </a:rPr>
              <a:t>https://www.helpguide.org/mental-health/adhd/managing-adult-adhd</a:t>
            </a:r>
            <a:endParaRPr lang="en-US" sz="1100" dirty="0"/>
          </a:p>
        </p:txBody>
      </p:sp>
      <p:sp>
        <p:nvSpPr>
          <p:cNvPr id="6" name="Content Placeholder 2">
            <a:extLst>
              <a:ext uri="{FF2B5EF4-FFF2-40B4-BE49-F238E27FC236}">
                <a16:creationId xmlns:a16="http://schemas.microsoft.com/office/drawing/2014/main" id="{AAF59240-C3AB-5B44-9244-10368A6C94F0}"/>
              </a:ext>
            </a:extLst>
          </p:cNvPr>
          <p:cNvSpPr txBox="1">
            <a:spLocks/>
          </p:cNvSpPr>
          <p:nvPr/>
        </p:nvSpPr>
        <p:spPr>
          <a:xfrm>
            <a:off x="6216547" y="1186597"/>
            <a:ext cx="5019853" cy="4270782"/>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pitchFamily="2" charset="2"/>
              <a:buChar char="Ø"/>
              <a:defRPr sz="2000" b="0" i="0" kern="1200">
                <a:solidFill>
                  <a:schemeClr val="tx1">
                    <a:lumMod val="65000"/>
                    <a:lumOff val="35000"/>
                  </a:schemeClr>
                </a:solidFill>
                <a:latin typeface="Avenir Next Medium" panose="020B0503020202020204" pitchFamily="34" charset="0"/>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pitchFamily="2" charset="2"/>
              <a:buChar char="Ø"/>
              <a:defRPr sz="1800" b="0" i="0" kern="1200">
                <a:solidFill>
                  <a:schemeClr val="tx1">
                    <a:lumMod val="65000"/>
                    <a:lumOff val="35000"/>
                  </a:schemeClr>
                </a:solidFill>
                <a:latin typeface="Avenir Next" panose="020B0503020202020204" pitchFamily="34" charset="0"/>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pitchFamily="2" charset="2"/>
              <a:buChar char="Ø"/>
              <a:defRPr sz="1600" b="0" i="0" kern="1200">
                <a:solidFill>
                  <a:schemeClr val="tx1">
                    <a:lumMod val="65000"/>
                    <a:lumOff val="35000"/>
                  </a:schemeClr>
                </a:solidFill>
                <a:latin typeface="Avenir Next" panose="020B0503020202020204" pitchFamily="34" charset="0"/>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pitchFamily="2" charset="2"/>
              <a:buChar char="Ø"/>
              <a:defRPr sz="1400" b="0" i="0" kern="1200">
                <a:solidFill>
                  <a:schemeClr val="tx1">
                    <a:lumMod val="65000"/>
                    <a:lumOff val="35000"/>
                  </a:schemeClr>
                </a:solidFill>
                <a:latin typeface="Avenir Next" panose="020B0503020202020204" pitchFamily="34" charset="0"/>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pitchFamily="2" charset="2"/>
              <a:buChar char="Ø"/>
              <a:defRPr sz="1400" b="0" i="0" kern="1200">
                <a:solidFill>
                  <a:schemeClr val="tx1">
                    <a:lumMod val="65000"/>
                    <a:lumOff val="35000"/>
                  </a:schemeClr>
                </a:solidFill>
                <a:latin typeface="Avenir Next" panose="020B0503020202020204" pitchFamily="34" charset="0"/>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dirty="0">
                <a:latin typeface="Avenir Next Medium"/>
              </a:rPr>
              <a:t>Having trouble reading social boundaries </a:t>
            </a:r>
            <a:endParaRPr lang="en-US" dirty="0"/>
          </a:p>
          <a:p>
            <a:r>
              <a:rPr lang="en-US" dirty="0">
                <a:latin typeface="Avenir Next Medium"/>
              </a:rPr>
              <a:t>Interrupting others </a:t>
            </a:r>
            <a:endParaRPr lang="en-US" dirty="0"/>
          </a:p>
          <a:p>
            <a:r>
              <a:rPr lang="en-US" dirty="0">
                <a:latin typeface="Avenir Next Medium"/>
              </a:rPr>
              <a:t>Engaging in risky or impulsive behaviors </a:t>
            </a:r>
            <a:endParaRPr lang="en-US" dirty="0"/>
          </a:p>
          <a:p>
            <a:r>
              <a:rPr lang="en-US" dirty="0">
                <a:latin typeface="Avenir Next Medium"/>
              </a:rPr>
              <a:t>Overindulging in things like shopping, eating, or substances</a:t>
            </a:r>
            <a:endParaRPr lang="en-US" dirty="0"/>
          </a:p>
          <a:p>
            <a:endParaRPr lang="en-US" dirty="0"/>
          </a:p>
        </p:txBody>
      </p:sp>
    </p:spTree>
    <p:extLst>
      <p:ext uri="{BB962C8B-B14F-4D97-AF65-F5344CB8AC3E}">
        <p14:creationId xmlns:p14="http://schemas.microsoft.com/office/powerpoint/2010/main" val="57157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6691F-7E7F-88DB-62A8-FBEBC6C8D394}"/>
              </a:ext>
            </a:extLst>
          </p:cNvPr>
          <p:cNvSpPr>
            <a:spLocks noGrp="1"/>
          </p:cNvSpPr>
          <p:nvPr>
            <p:ph type="title"/>
          </p:nvPr>
        </p:nvSpPr>
        <p:spPr/>
        <p:txBody>
          <a:bodyPr/>
          <a:lstStyle/>
          <a:p>
            <a:r>
              <a:rPr lang="en-US">
                <a:latin typeface="Avenir Next Demi Bold"/>
              </a:rPr>
              <a:t>ADHD </a:t>
            </a:r>
            <a:endParaRPr lang="en-US"/>
          </a:p>
        </p:txBody>
      </p:sp>
      <p:sp>
        <p:nvSpPr>
          <p:cNvPr id="3" name="Content Placeholder 2">
            <a:extLst>
              <a:ext uri="{FF2B5EF4-FFF2-40B4-BE49-F238E27FC236}">
                <a16:creationId xmlns:a16="http://schemas.microsoft.com/office/drawing/2014/main" id="{DAABBAC1-BCF0-BA64-E2C2-6704A0ED34C0}"/>
              </a:ext>
            </a:extLst>
          </p:cNvPr>
          <p:cNvSpPr>
            <a:spLocks noGrp="1"/>
          </p:cNvSpPr>
          <p:nvPr>
            <p:ph idx="1"/>
          </p:nvPr>
        </p:nvSpPr>
        <p:spPr/>
        <p:txBody>
          <a:bodyPr/>
          <a:lstStyle/>
          <a:p>
            <a:r>
              <a:rPr lang="en-US" sz="2800">
                <a:latin typeface="Avenir Next Medium"/>
              </a:rPr>
              <a:t>While their words or behavior might seem like an </a:t>
            </a:r>
            <a:r>
              <a:rPr lang="en-US" sz="2800" dirty="0">
                <a:latin typeface="Avenir Next Medium"/>
              </a:rPr>
              <a:t>excuse, </a:t>
            </a:r>
            <a:r>
              <a:rPr lang="en-US" sz="2800">
                <a:latin typeface="Avenir Next Medium"/>
              </a:rPr>
              <a:t>ADHD can be so debilitating, seemingly </a:t>
            </a:r>
            <a:r>
              <a:rPr lang="en-US" sz="2800" dirty="0">
                <a:latin typeface="Avenir Next Medium"/>
              </a:rPr>
              <a:t>simple tasks feel daunting.</a:t>
            </a:r>
          </a:p>
          <a:p>
            <a:endParaRPr lang="en-US" dirty="0"/>
          </a:p>
        </p:txBody>
      </p:sp>
      <p:sp>
        <p:nvSpPr>
          <p:cNvPr id="4" name="TextBox 3">
            <a:extLst>
              <a:ext uri="{FF2B5EF4-FFF2-40B4-BE49-F238E27FC236}">
                <a16:creationId xmlns:a16="http://schemas.microsoft.com/office/drawing/2014/main" id="{3984334E-080F-B873-9444-7EB2E8276814}"/>
              </a:ext>
            </a:extLst>
          </p:cNvPr>
          <p:cNvSpPr txBox="1"/>
          <p:nvPr/>
        </p:nvSpPr>
        <p:spPr>
          <a:xfrm>
            <a:off x="3805963" y="6369513"/>
            <a:ext cx="7431266"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hlinkClick r:id="rId2"/>
              </a:rPr>
              <a:t>https://www.helpguide.org/mental-health/adhd/managing-adult-adhd</a:t>
            </a:r>
            <a:endParaRPr lang="en-US" sz="1100" dirty="0"/>
          </a:p>
        </p:txBody>
      </p:sp>
    </p:spTree>
    <p:extLst>
      <p:ext uri="{BB962C8B-B14F-4D97-AF65-F5344CB8AC3E}">
        <p14:creationId xmlns:p14="http://schemas.microsoft.com/office/powerpoint/2010/main" val="21621621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6691F-7E7F-88DB-62A8-FBEBC6C8D394}"/>
              </a:ext>
            </a:extLst>
          </p:cNvPr>
          <p:cNvSpPr>
            <a:spLocks noGrp="1"/>
          </p:cNvSpPr>
          <p:nvPr>
            <p:ph type="title"/>
          </p:nvPr>
        </p:nvSpPr>
        <p:spPr/>
        <p:txBody>
          <a:bodyPr/>
          <a:lstStyle/>
          <a:p>
            <a:r>
              <a:rPr lang="en-US">
                <a:latin typeface="Avenir Next Demi Bold"/>
              </a:rPr>
              <a:t>ADHD – 3 types</a:t>
            </a:r>
            <a:endParaRPr lang="en-US"/>
          </a:p>
        </p:txBody>
      </p:sp>
      <p:sp>
        <p:nvSpPr>
          <p:cNvPr id="3" name="Content Placeholder 2">
            <a:extLst>
              <a:ext uri="{FF2B5EF4-FFF2-40B4-BE49-F238E27FC236}">
                <a16:creationId xmlns:a16="http://schemas.microsoft.com/office/drawing/2014/main" id="{DAABBAC1-BCF0-BA64-E2C2-6704A0ED34C0}"/>
              </a:ext>
            </a:extLst>
          </p:cNvPr>
          <p:cNvSpPr>
            <a:spLocks noGrp="1"/>
          </p:cNvSpPr>
          <p:nvPr>
            <p:ph idx="1"/>
          </p:nvPr>
        </p:nvSpPr>
        <p:spPr>
          <a:xfrm>
            <a:off x="938464" y="2114884"/>
            <a:ext cx="10299032" cy="3869864"/>
          </a:xfrm>
        </p:spPr>
        <p:txBody>
          <a:bodyPr>
            <a:normAutofit fontScale="92500" lnSpcReduction="10000"/>
          </a:bodyPr>
          <a:lstStyle/>
          <a:p>
            <a:pPr marL="0" indent="0">
              <a:buNone/>
            </a:pPr>
            <a:r>
              <a:rPr lang="en-US" sz="2800">
                <a:latin typeface="Avenir Next Medium"/>
              </a:rPr>
              <a:t>Inattentive</a:t>
            </a:r>
            <a:endParaRPr lang="en-US" sz="2800">
              <a:solidFill>
                <a:srgbClr val="595959"/>
              </a:solidFill>
              <a:latin typeface="Avenir Next Medium"/>
            </a:endParaRPr>
          </a:p>
          <a:p>
            <a:r>
              <a:rPr lang="en-US" sz="2800">
                <a:latin typeface="Avenir Next Medium"/>
              </a:rPr>
              <a:t>The person's main symptoms are inattention, without hyperactivity or impulsivity. </a:t>
            </a:r>
            <a:endParaRPr lang="en-US"/>
          </a:p>
          <a:p>
            <a:pPr marL="0" indent="0">
              <a:buNone/>
            </a:pPr>
            <a:r>
              <a:rPr lang="en-US" sz="2800">
                <a:latin typeface="Avenir Next Medium"/>
              </a:rPr>
              <a:t>Hyperactive-impulsive</a:t>
            </a:r>
            <a:endParaRPr lang="en-US"/>
          </a:p>
          <a:p>
            <a:r>
              <a:rPr lang="en-US" sz="2800">
                <a:latin typeface="Avenir Next Medium"/>
              </a:rPr>
              <a:t>The person's main symptoms are hyperactivity and/or impulsivity, without inattention. </a:t>
            </a:r>
            <a:endParaRPr lang="en-US"/>
          </a:p>
          <a:p>
            <a:pPr marL="0" indent="0">
              <a:buNone/>
            </a:pPr>
            <a:r>
              <a:rPr lang="en-US" sz="2800">
                <a:latin typeface="Avenir Next Medium"/>
              </a:rPr>
              <a:t>Combined</a:t>
            </a:r>
            <a:endParaRPr lang="en-US"/>
          </a:p>
          <a:p>
            <a:r>
              <a:rPr lang="en-US" sz="2800">
                <a:latin typeface="Avenir Next Medium"/>
              </a:rPr>
              <a:t>The person has symptoms of both inattention and hyperactivity and/or impulsivity. Combined is the most common type</a:t>
            </a:r>
            <a:endParaRPr lang="en-US"/>
          </a:p>
          <a:p>
            <a:endParaRPr lang="en-US" dirty="0"/>
          </a:p>
        </p:txBody>
      </p:sp>
      <p:sp>
        <p:nvSpPr>
          <p:cNvPr id="4" name="TextBox 3">
            <a:extLst>
              <a:ext uri="{FF2B5EF4-FFF2-40B4-BE49-F238E27FC236}">
                <a16:creationId xmlns:a16="http://schemas.microsoft.com/office/drawing/2014/main" id="{3984334E-080F-B873-9444-7EB2E8276814}"/>
              </a:ext>
            </a:extLst>
          </p:cNvPr>
          <p:cNvSpPr txBox="1"/>
          <p:nvPr/>
        </p:nvSpPr>
        <p:spPr>
          <a:xfrm>
            <a:off x="3805963" y="6369513"/>
            <a:ext cx="7431266"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hlinkClick r:id="rId2"/>
              </a:rPr>
              <a:t>https://www.helpguide.org/mental-health/adhd/managing-adult-adhd</a:t>
            </a:r>
            <a:endParaRPr lang="en-US" sz="1100" dirty="0"/>
          </a:p>
        </p:txBody>
      </p:sp>
    </p:spTree>
    <p:extLst>
      <p:ext uri="{BB962C8B-B14F-4D97-AF65-F5344CB8AC3E}">
        <p14:creationId xmlns:p14="http://schemas.microsoft.com/office/powerpoint/2010/main" val="1366642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F0014-2AAB-4415-71E3-419AF3E00D56}"/>
              </a:ext>
            </a:extLst>
          </p:cNvPr>
          <p:cNvSpPr>
            <a:spLocks noGrp="1"/>
          </p:cNvSpPr>
          <p:nvPr>
            <p:ph type="title"/>
          </p:nvPr>
        </p:nvSpPr>
        <p:spPr/>
        <p:txBody>
          <a:bodyPr/>
          <a:lstStyle/>
          <a:p>
            <a:r>
              <a:rPr lang="en-US" dirty="0">
                <a:latin typeface="Avenir Next Demi Bold"/>
              </a:rPr>
              <a:t>ADHD</a:t>
            </a:r>
            <a:endParaRPr lang="en-US" dirty="0"/>
          </a:p>
        </p:txBody>
      </p:sp>
      <p:sp>
        <p:nvSpPr>
          <p:cNvPr id="3" name="Content Placeholder 2">
            <a:extLst>
              <a:ext uri="{FF2B5EF4-FFF2-40B4-BE49-F238E27FC236}">
                <a16:creationId xmlns:a16="http://schemas.microsoft.com/office/drawing/2014/main" id="{2DA0E0EB-1293-28F2-91D3-7065417193F2}"/>
              </a:ext>
            </a:extLst>
          </p:cNvPr>
          <p:cNvSpPr>
            <a:spLocks noGrp="1"/>
          </p:cNvSpPr>
          <p:nvPr>
            <p:ph idx="1"/>
          </p:nvPr>
        </p:nvSpPr>
        <p:spPr/>
        <p:txBody>
          <a:bodyPr/>
          <a:lstStyle/>
          <a:p>
            <a:r>
              <a:rPr lang="en-US" sz="2800" dirty="0">
                <a:latin typeface="Avenir Next Medium"/>
              </a:rPr>
              <a:t>There is insufficient dopamine released in the executive function networks in the ADHD brain. </a:t>
            </a:r>
            <a:endParaRPr lang="en-US" sz="2800"/>
          </a:p>
          <a:p>
            <a:r>
              <a:rPr lang="en-US" sz="2800">
                <a:latin typeface="Avenir Next Medium"/>
              </a:rPr>
              <a:t>The brain is not stimulated enough. So, they don't start. </a:t>
            </a:r>
            <a:endParaRPr lang="en-US" sz="2800"/>
          </a:p>
          <a:p>
            <a:endParaRPr lang="en-US" sz="2800" dirty="0">
              <a:latin typeface="Avenir Next Medium"/>
            </a:endParaRPr>
          </a:p>
          <a:p>
            <a:pPr marL="0" indent="0">
              <a:buNone/>
            </a:pPr>
            <a:r>
              <a:rPr lang="en-US" sz="2800" dirty="0">
                <a:latin typeface="Avenir Next Medium"/>
              </a:rPr>
              <a:t>People with ADHD are more likely to have an interest based nervous system.</a:t>
            </a:r>
          </a:p>
        </p:txBody>
      </p:sp>
      <p:sp>
        <p:nvSpPr>
          <p:cNvPr id="4" name="TextBox 3">
            <a:extLst>
              <a:ext uri="{FF2B5EF4-FFF2-40B4-BE49-F238E27FC236}">
                <a16:creationId xmlns:a16="http://schemas.microsoft.com/office/drawing/2014/main" id="{D2FE5B3A-23D8-B958-5AA7-82CB47F77013}"/>
              </a:ext>
            </a:extLst>
          </p:cNvPr>
          <p:cNvSpPr txBox="1"/>
          <p:nvPr/>
        </p:nvSpPr>
        <p:spPr>
          <a:xfrm>
            <a:off x="3276095" y="6137380"/>
            <a:ext cx="629583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hlinkClick r:id="rId2"/>
              </a:rPr>
              <a:t>https://neurodivergentinsights.com/blog/adhd-motivation</a:t>
            </a:r>
            <a:endParaRPr lang="en-US" sz="1100" dirty="0"/>
          </a:p>
        </p:txBody>
      </p:sp>
    </p:spTree>
    <p:extLst>
      <p:ext uri="{BB962C8B-B14F-4D97-AF65-F5344CB8AC3E}">
        <p14:creationId xmlns:p14="http://schemas.microsoft.com/office/powerpoint/2010/main" val="2305646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F0014-2AAB-4415-71E3-419AF3E00D56}"/>
              </a:ext>
            </a:extLst>
          </p:cNvPr>
          <p:cNvSpPr>
            <a:spLocks noGrp="1"/>
          </p:cNvSpPr>
          <p:nvPr>
            <p:ph type="title"/>
          </p:nvPr>
        </p:nvSpPr>
        <p:spPr/>
        <p:txBody>
          <a:bodyPr/>
          <a:lstStyle/>
          <a:p>
            <a:r>
              <a:rPr lang="en-US" dirty="0">
                <a:latin typeface="Avenir Next Demi Bold"/>
              </a:rPr>
              <a:t>ADHD</a:t>
            </a:r>
            <a:endParaRPr lang="en-US" dirty="0"/>
          </a:p>
        </p:txBody>
      </p:sp>
      <p:sp>
        <p:nvSpPr>
          <p:cNvPr id="3" name="Content Placeholder 2">
            <a:extLst>
              <a:ext uri="{FF2B5EF4-FFF2-40B4-BE49-F238E27FC236}">
                <a16:creationId xmlns:a16="http://schemas.microsoft.com/office/drawing/2014/main" id="{2DA0E0EB-1293-28F2-91D3-7065417193F2}"/>
              </a:ext>
            </a:extLst>
          </p:cNvPr>
          <p:cNvSpPr>
            <a:spLocks noGrp="1"/>
          </p:cNvSpPr>
          <p:nvPr>
            <p:ph idx="1"/>
          </p:nvPr>
        </p:nvSpPr>
        <p:spPr/>
        <p:txBody>
          <a:bodyPr>
            <a:normAutofit/>
          </a:bodyPr>
          <a:lstStyle/>
          <a:p>
            <a:endParaRPr lang="en-US" dirty="0">
              <a:solidFill>
                <a:srgbClr val="000000"/>
              </a:solidFill>
              <a:latin typeface="Roboto"/>
              <a:ea typeface="Roboto"/>
              <a:cs typeface="Roboto"/>
            </a:endParaRPr>
          </a:p>
          <a:p>
            <a:r>
              <a:rPr lang="en-US" dirty="0">
                <a:latin typeface="Avenir Next Medium"/>
              </a:rPr>
              <a:t>Personally significant (Importance) </a:t>
            </a:r>
            <a:endParaRPr lang="en-US" dirty="0">
              <a:solidFill>
                <a:srgbClr val="000000"/>
              </a:solidFill>
            </a:endParaRPr>
          </a:p>
          <a:p>
            <a:r>
              <a:rPr lang="en-US" dirty="0">
                <a:latin typeface="Avenir Next Medium"/>
              </a:rPr>
              <a:t>Important to someone they care about (Secondary Importance) </a:t>
            </a:r>
            <a:endParaRPr lang="en-US" dirty="0"/>
          </a:p>
          <a:p>
            <a:r>
              <a:rPr lang="en-US" dirty="0">
                <a:latin typeface="Avenir Next Medium"/>
              </a:rPr>
              <a:t>Tied to rewards or consequences (Rewards/Consequences) </a:t>
            </a:r>
            <a:endParaRPr lang="en-US" dirty="0"/>
          </a:p>
          <a:p>
            <a:pPr>
              <a:lnSpc>
                <a:spcPct val="100000"/>
              </a:lnSpc>
            </a:pPr>
            <a:r>
              <a:rPr lang="en-US" dirty="0">
                <a:latin typeface="Avenir Next Medium"/>
              </a:rPr>
              <a:t>Society is designed to better support those with importance-based motivation</a:t>
            </a:r>
            <a:endParaRPr lang="en-US" dirty="0"/>
          </a:p>
        </p:txBody>
      </p:sp>
      <p:sp>
        <p:nvSpPr>
          <p:cNvPr id="4" name="Text Placeholder 3">
            <a:extLst>
              <a:ext uri="{FF2B5EF4-FFF2-40B4-BE49-F238E27FC236}">
                <a16:creationId xmlns:a16="http://schemas.microsoft.com/office/drawing/2014/main" id="{DEF7023F-6EE9-8BF0-E46A-7D75E5404506}"/>
              </a:ext>
            </a:extLst>
          </p:cNvPr>
          <p:cNvSpPr>
            <a:spLocks noGrp="1"/>
          </p:cNvSpPr>
          <p:nvPr>
            <p:ph type="body" idx="4294967295"/>
          </p:nvPr>
        </p:nvSpPr>
        <p:spPr>
          <a:xfrm>
            <a:off x="936978" y="1712560"/>
            <a:ext cx="4277408" cy="808037"/>
          </a:xfrm>
          <a:solidFill>
            <a:schemeClr val="accent1"/>
          </a:solidFill>
        </p:spPr>
        <p:txBody>
          <a:bodyPr/>
          <a:lstStyle/>
          <a:p>
            <a:r>
              <a:rPr lang="en-US" dirty="0">
                <a:solidFill>
                  <a:schemeClr val="bg1"/>
                </a:solidFill>
                <a:latin typeface="Avenir Next Medium"/>
              </a:rPr>
              <a:t>Importance Based Motivation</a:t>
            </a:r>
            <a:endParaRPr lang="en-US" dirty="0">
              <a:solidFill>
                <a:schemeClr val="bg1"/>
              </a:solidFill>
            </a:endParaRPr>
          </a:p>
        </p:txBody>
      </p:sp>
    </p:spTree>
    <p:extLst>
      <p:ext uri="{BB962C8B-B14F-4D97-AF65-F5344CB8AC3E}">
        <p14:creationId xmlns:p14="http://schemas.microsoft.com/office/powerpoint/2010/main" val="40574721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F0014-2AAB-4415-71E3-419AF3E00D56}"/>
              </a:ext>
            </a:extLst>
          </p:cNvPr>
          <p:cNvSpPr>
            <a:spLocks noGrp="1"/>
          </p:cNvSpPr>
          <p:nvPr>
            <p:ph type="title"/>
          </p:nvPr>
        </p:nvSpPr>
        <p:spPr/>
        <p:txBody>
          <a:bodyPr/>
          <a:lstStyle/>
          <a:p>
            <a:r>
              <a:rPr lang="en-US" dirty="0">
                <a:latin typeface="Avenir Next Demi Bold"/>
              </a:rPr>
              <a:t>ADHD</a:t>
            </a:r>
            <a:endParaRPr lang="en-US" dirty="0"/>
          </a:p>
        </p:txBody>
      </p:sp>
      <p:sp>
        <p:nvSpPr>
          <p:cNvPr id="8" name="Content Placeholder 7">
            <a:extLst>
              <a:ext uri="{FF2B5EF4-FFF2-40B4-BE49-F238E27FC236}">
                <a16:creationId xmlns:a16="http://schemas.microsoft.com/office/drawing/2014/main" id="{7BA8616B-6565-CC73-27C0-D8F053A2B030}"/>
              </a:ext>
            </a:extLst>
          </p:cNvPr>
          <p:cNvSpPr>
            <a:spLocks noGrp="1"/>
          </p:cNvSpPr>
          <p:nvPr>
            <p:ph idx="1"/>
          </p:nvPr>
        </p:nvSpPr>
        <p:spPr>
          <a:xfrm>
            <a:off x="943946" y="2207347"/>
            <a:ext cx="10627952" cy="4276264"/>
          </a:xfrm>
        </p:spPr>
        <p:txBody>
          <a:bodyPr/>
          <a:lstStyle/>
          <a:p>
            <a:pPr>
              <a:lnSpc>
                <a:spcPct val="100000"/>
              </a:lnSpc>
            </a:pPr>
            <a:r>
              <a:rPr lang="en-US" dirty="0">
                <a:latin typeface="Avenir Next Medium"/>
              </a:rPr>
              <a:t>Passion (and Play): Engaging in activities that are enjoyable and intrinsically motivating.</a:t>
            </a:r>
            <a:endParaRPr lang="en-US">
              <a:solidFill>
                <a:srgbClr val="000000"/>
              </a:solidFill>
              <a:latin typeface="Avenir Next Medium"/>
            </a:endParaRPr>
          </a:p>
          <a:p>
            <a:pPr>
              <a:lnSpc>
                <a:spcPct val="100000"/>
              </a:lnSpc>
            </a:pPr>
            <a:r>
              <a:rPr lang="en-US" dirty="0">
                <a:latin typeface="Avenir Next Medium"/>
              </a:rPr>
              <a:t>Interest: Focusing on tasks that are inherently fascinating and captivating.</a:t>
            </a:r>
            <a:endParaRPr lang="en-US">
              <a:solidFill>
                <a:srgbClr val="000000"/>
              </a:solidFill>
              <a:latin typeface="Avenir Next Medium"/>
            </a:endParaRPr>
          </a:p>
          <a:p>
            <a:pPr>
              <a:lnSpc>
                <a:spcPct val="100000"/>
              </a:lnSpc>
            </a:pPr>
            <a:r>
              <a:rPr lang="en-US" dirty="0">
                <a:latin typeface="Avenir Next Medium"/>
              </a:rPr>
              <a:t>Novelty: Seeking out new, shiny, and exciting experiences to maintain engagement.</a:t>
            </a:r>
            <a:endParaRPr lang="en-US">
              <a:solidFill>
                <a:srgbClr val="000000"/>
              </a:solidFill>
              <a:latin typeface="Avenir Next Medium"/>
            </a:endParaRPr>
          </a:p>
          <a:p>
            <a:pPr>
              <a:lnSpc>
                <a:spcPct val="100000"/>
              </a:lnSpc>
            </a:pPr>
            <a:r>
              <a:rPr lang="en-US" dirty="0">
                <a:latin typeface="Avenir Next Medium"/>
              </a:rPr>
              <a:t>Competition (Cooperation or Challenge): Adding an element of competition, working cooperatively, or turning tasks into challenges to make them more engaging.</a:t>
            </a:r>
            <a:endParaRPr lang="en-US">
              <a:solidFill>
                <a:srgbClr val="000000"/>
              </a:solidFill>
              <a:latin typeface="Avenir Next Medium"/>
            </a:endParaRPr>
          </a:p>
          <a:p>
            <a:pPr>
              <a:lnSpc>
                <a:spcPct val="100000"/>
              </a:lnSpc>
            </a:pPr>
            <a:r>
              <a:rPr lang="en-US" dirty="0">
                <a:latin typeface="Avenir Next Medium"/>
              </a:rPr>
              <a:t>Hurry (Urgency): Completing tasks under time pressure to create a sense of urgency.</a:t>
            </a:r>
          </a:p>
        </p:txBody>
      </p:sp>
      <p:sp>
        <p:nvSpPr>
          <p:cNvPr id="5" name="Text Placeholder 4">
            <a:extLst>
              <a:ext uri="{FF2B5EF4-FFF2-40B4-BE49-F238E27FC236}">
                <a16:creationId xmlns:a16="http://schemas.microsoft.com/office/drawing/2014/main" id="{029D9E01-79B2-6560-131C-3C60CFA9B1AD}"/>
              </a:ext>
            </a:extLst>
          </p:cNvPr>
          <p:cNvSpPr>
            <a:spLocks noGrp="1"/>
          </p:cNvSpPr>
          <p:nvPr>
            <p:ph type="body" sz="quarter" idx="4294967295"/>
          </p:nvPr>
        </p:nvSpPr>
        <p:spPr>
          <a:xfrm>
            <a:off x="944847" y="1714428"/>
            <a:ext cx="4461799" cy="812800"/>
          </a:xfrm>
          <a:solidFill>
            <a:schemeClr val="accent1"/>
          </a:solidFill>
        </p:spPr>
        <p:txBody>
          <a:bodyPr/>
          <a:lstStyle/>
          <a:p>
            <a:r>
              <a:rPr lang="en-US" dirty="0">
                <a:solidFill>
                  <a:schemeClr val="bg1"/>
                </a:solidFill>
                <a:latin typeface="Avenir Next Medium"/>
              </a:rPr>
              <a:t>Interest Based Motivation (PINCH)</a:t>
            </a:r>
            <a:endParaRPr lang="en-US" dirty="0">
              <a:solidFill>
                <a:schemeClr val="bg1"/>
              </a:solidFill>
            </a:endParaRPr>
          </a:p>
        </p:txBody>
      </p:sp>
    </p:spTree>
    <p:extLst>
      <p:ext uri="{BB962C8B-B14F-4D97-AF65-F5344CB8AC3E}">
        <p14:creationId xmlns:p14="http://schemas.microsoft.com/office/powerpoint/2010/main" val="32540114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6691F-7E7F-88DB-62A8-FBEBC6C8D394}"/>
              </a:ext>
            </a:extLst>
          </p:cNvPr>
          <p:cNvSpPr>
            <a:spLocks noGrp="1"/>
          </p:cNvSpPr>
          <p:nvPr>
            <p:ph type="title"/>
          </p:nvPr>
        </p:nvSpPr>
        <p:spPr/>
        <p:txBody>
          <a:bodyPr/>
          <a:lstStyle/>
          <a:p>
            <a:r>
              <a:rPr lang="en-US">
                <a:latin typeface="Avenir Next Demi Bold"/>
              </a:rPr>
              <a:t>ADHD </a:t>
            </a:r>
            <a:endParaRPr lang="en-US"/>
          </a:p>
        </p:txBody>
      </p:sp>
      <p:sp>
        <p:nvSpPr>
          <p:cNvPr id="3" name="Content Placeholder 2">
            <a:extLst>
              <a:ext uri="{FF2B5EF4-FFF2-40B4-BE49-F238E27FC236}">
                <a16:creationId xmlns:a16="http://schemas.microsoft.com/office/drawing/2014/main" id="{DAABBAC1-BCF0-BA64-E2C2-6704A0ED34C0}"/>
              </a:ext>
            </a:extLst>
          </p:cNvPr>
          <p:cNvSpPr>
            <a:spLocks noGrp="1"/>
          </p:cNvSpPr>
          <p:nvPr>
            <p:ph idx="1"/>
          </p:nvPr>
        </p:nvSpPr>
        <p:spPr/>
        <p:txBody>
          <a:bodyPr>
            <a:normAutofit/>
          </a:bodyPr>
          <a:lstStyle/>
          <a:p>
            <a:r>
              <a:rPr lang="en-US" sz="2800" dirty="0">
                <a:latin typeface="Avenir Next Medium"/>
              </a:rPr>
              <a:t>Most people with ADHD are acutely aware of their weaknesses because teachers, friends, and family members have shared their frustrations about them for years.</a:t>
            </a:r>
          </a:p>
        </p:txBody>
      </p:sp>
    </p:spTree>
    <p:extLst>
      <p:ext uri="{BB962C8B-B14F-4D97-AF65-F5344CB8AC3E}">
        <p14:creationId xmlns:p14="http://schemas.microsoft.com/office/powerpoint/2010/main" val="14168846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6691F-7E7F-88DB-62A8-FBEBC6C8D394}"/>
              </a:ext>
            </a:extLst>
          </p:cNvPr>
          <p:cNvSpPr>
            <a:spLocks noGrp="1"/>
          </p:cNvSpPr>
          <p:nvPr>
            <p:ph type="title"/>
          </p:nvPr>
        </p:nvSpPr>
        <p:spPr/>
        <p:txBody>
          <a:bodyPr/>
          <a:lstStyle/>
          <a:p>
            <a:r>
              <a:rPr lang="en-US">
                <a:latin typeface="Avenir Next Demi Bold"/>
              </a:rPr>
              <a:t>ADHD </a:t>
            </a:r>
            <a:endParaRPr lang="en-US"/>
          </a:p>
        </p:txBody>
      </p:sp>
      <p:sp>
        <p:nvSpPr>
          <p:cNvPr id="3" name="Content Placeholder 2">
            <a:extLst>
              <a:ext uri="{FF2B5EF4-FFF2-40B4-BE49-F238E27FC236}">
                <a16:creationId xmlns:a16="http://schemas.microsoft.com/office/drawing/2014/main" id="{DAABBAC1-BCF0-BA64-E2C2-6704A0ED34C0}"/>
              </a:ext>
            </a:extLst>
          </p:cNvPr>
          <p:cNvSpPr>
            <a:spLocks noGrp="1"/>
          </p:cNvSpPr>
          <p:nvPr>
            <p:ph idx="1"/>
          </p:nvPr>
        </p:nvSpPr>
        <p:spPr/>
        <p:txBody>
          <a:bodyPr/>
          <a:lstStyle/>
          <a:p>
            <a:r>
              <a:rPr lang="en-US" sz="2400" dirty="0">
                <a:solidFill>
                  <a:srgbClr val="314D5C"/>
                </a:solidFill>
                <a:latin typeface="Avenir Next Medium"/>
              </a:rPr>
              <a:t>Set a time to talk about your concerns</a:t>
            </a:r>
            <a:endParaRPr lang="en-US" sz="2400" dirty="0"/>
          </a:p>
          <a:p>
            <a:r>
              <a:rPr lang="en-US" sz="2400" dirty="0">
                <a:solidFill>
                  <a:srgbClr val="314D5C"/>
                </a:solidFill>
                <a:latin typeface="Avenir Next Medium"/>
              </a:rPr>
              <a:t>Don’t attack a loved one by saying things like: </a:t>
            </a:r>
            <a:r>
              <a:rPr lang="en-US" sz="2400" i="1" dirty="0">
                <a:solidFill>
                  <a:srgbClr val="314D5C"/>
                </a:solidFill>
                <a:latin typeface="Avenir Next Medium"/>
              </a:rPr>
              <a:t>I hate it when you…</a:t>
            </a:r>
            <a:br>
              <a:rPr lang="en-US" sz="2400" i="1" dirty="0">
                <a:latin typeface="Avenir Next Medium"/>
              </a:rPr>
            </a:br>
            <a:r>
              <a:rPr lang="en-US" sz="2400" i="1" dirty="0">
                <a:solidFill>
                  <a:srgbClr val="314D5C"/>
                </a:solidFill>
                <a:latin typeface="Avenir Next Medium"/>
              </a:rPr>
              <a:t>Instead, try rephrasing your concerns by saying something like: It makes me feel like…when you…</a:t>
            </a:r>
            <a:endParaRPr lang="en-US" sz="2400"/>
          </a:p>
          <a:p>
            <a:r>
              <a:rPr lang="en-US" sz="2400" dirty="0">
                <a:solidFill>
                  <a:srgbClr val="314D5C"/>
                </a:solidFill>
                <a:latin typeface="Avenir Next Medium"/>
              </a:rPr>
              <a:t>Changing how you express yourself can help others understand the specific behaviors that are bothering you, but in a less antagonistic way</a:t>
            </a:r>
            <a:endParaRPr lang="en-US" sz="2400" dirty="0"/>
          </a:p>
          <a:p>
            <a:endParaRPr lang="en-US" dirty="0">
              <a:solidFill>
                <a:srgbClr val="595959"/>
              </a:solidFill>
            </a:endParaRPr>
          </a:p>
        </p:txBody>
      </p:sp>
      <p:sp>
        <p:nvSpPr>
          <p:cNvPr id="4" name="TextBox 3">
            <a:extLst>
              <a:ext uri="{FF2B5EF4-FFF2-40B4-BE49-F238E27FC236}">
                <a16:creationId xmlns:a16="http://schemas.microsoft.com/office/drawing/2014/main" id="{3984334E-080F-B873-9444-7EB2E8276814}"/>
              </a:ext>
            </a:extLst>
          </p:cNvPr>
          <p:cNvSpPr txBox="1"/>
          <p:nvPr/>
        </p:nvSpPr>
        <p:spPr>
          <a:xfrm>
            <a:off x="3805963" y="6369513"/>
            <a:ext cx="7431266"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hlinkClick r:id="rId2"/>
              </a:rPr>
              <a:t>https://www.helpguide.org/mental-health/adhd/managing-adult-adhd</a:t>
            </a:r>
            <a:endParaRPr lang="en-US" sz="1100" dirty="0"/>
          </a:p>
        </p:txBody>
      </p:sp>
    </p:spTree>
    <p:extLst>
      <p:ext uri="{BB962C8B-B14F-4D97-AF65-F5344CB8AC3E}">
        <p14:creationId xmlns:p14="http://schemas.microsoft.com/office/powerpoint/2010/main" val="41987736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6691F-7E7F-88DB-62A8-FBEBC6C8D394}"/>
              </a:ext>
            </a:extLst>
          </p:cNvPr>
          <p:cNvSpPr>
            <a:spLocks noGrp="1"/>
          </p:cNvSpPr>
          <p:nvPr>
            <p:ph type="title"/>
          </p:nvPr>
        </p:nvSpPr>
        <p:spPr/>
        <p:txBody>
          <a:bodyPr/>
          <a:lstStyle/>
          <a:p>
            <a:r>
              <a:rPr lang="en-US">
                <a:latin typeface="Avenir Next Demi Bold"/>
              </a:rPr>
              <a:t>ADHD </a:t>
            </a:r>
            <a:endParaRPr lang="en-US"/>
          </a:p>
        </p:txBody>
      </p:sp>
      <p:sp>
        <p:nvSpPr>
          <p:cNvPr id="3" name="Content Placeholder 2">
            <a:extLst>
              <a:ext uri="{FF2B5EF4-FFF2-40B4-BE49-F238E27FC236}">
                <a16:creationId xmlns:a16="http://schemas.microsoft.com/office/drawing/2014/main" id="{DAABBAC1-BCF0-BA64-E2C2-6704A0ED34C0}"/>
              </a:ext>
            </a:extLst>
          </p:cNvPr>
          <p:cNvSpPr>
            <a:spLocks noGrp="1"/>
          </p:cNvSpPr>
          <p:nvPr>
            <p:ph idx="1"/>
          </p:nvPr>
        </p:nvSpPr>
        <p:spPr/>
        <p:txBody>
          <a:bodyPr/>
          <a:lstStyle/>
          <a:p>
            <a:pPr marL="0" indent="0">
              <a:buNone/>
            </a:pPr>
            <a:endParaRPr lang="en-US" sz="2400" dirty="0">
              <a:solidFill>
                <a:srgbClr val="314D5C"/>
              </a:solidFill>
            </a:endParaRPr>
          </a:p>
          <a:p>
            <a:r>
              <a:rPr lang="en-US" sz="2400" dirty="0">
                <a:solidFill>
                  <a:srgbClr val="314D5C"/>
                </a:solidFill>
                <a:latin typeface="Avenir Next Medium"/>
              </a:rPr>
              <a:t>Communicate possible and attainable solutions to issues</a:t>
            </a:r>
            <a:endParaRPr lang="en-US" sz="2400">
              <a:solidFill>
                <a:srgbClr val="595959"/>
              </a:solidFill>
              <a:latin typeface="Avenir Next Medium"/>
            </a:endParaRPr>
          </a:p>
          <a:p>
            <a:r>
              <a:rPr lang="en-US" sz="2400" dirty="0">
                <a:solidFill>
                  <a:srgbClr val="314D5C"/>
                </a:solidFill>
                <a:latin typeface="Avenir Next Medium"/>
              </a:rPr>
              <a:t>While it’s OK to ask someone to do things, or to remind them of essential tasks, doing it with consideration and kindness will always go a long way</a:t>
            </a:r>
            <a:endParaRPr lang="en-US" sz="2400">
              <a:solidFill>
                <a:srgbClr val="595959"/>
              </a:solidFill>
              <a:latin typeface="Avenir Next Medium"/>
            </a:endParaRPr>
          </a:p>
          <a:p>
            <a:endParaRPr lang="en-US" dirty="0">
              <a:solidFill>
                <a:srgbClr val="595959"/>
              </a:solidFill>
            </a:endParaRPr>
          </a:p>
        </p:txBody>
      </p:sp>
      <p:sp>
        <p:nvSpPr>
          <p:cNvPr id="4" name="TextBox 3">
            <a:extLst>
              <a:ext uri="{FF2B5EF4-FFF2-40B4-BE49-F238E27FC236}">
                <a16:creationId xmlns:a16="http://schemas.microsoft.com/office/drawing/2014/main" id="{3984334E-080F-B873-9444-7EB2E8276814}"/>
              </a:ext>
            </a:extLst>
          </p:cNvPr>
          <p:cNvSpPr txBox="1"/>
          <p:nvPr/>
        </p:nvSpPr>
        <p:spPr>
          <a:xfrm>
            <a:off x="3805963" y="6369513"/>
            <a:ext cx="7431266"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hlinkClick r:id="rId2"/>
              </a:rPr>
              <a:t>https://www.helpguide.org/mental-health/adhd/managing-adult-adhd</a:t>
            </a:r>
            <a:endParaRPr lang="en-US" sz="1100" dirty="0"/>
          </a:p>
        </p:txBody>
      </p:sp>
    </p:spTree>
    <p:extLst>
      <p:ext uri="{BB962C8B-B14F-4D97-AF65-F5344CB8AC3E}">
        <p14:creationId xmlns:p14="http://schemas.microsoft.com/office/powerpoint/2010/main" val="3857237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A1ECC-1FFD-4CC9-FFD9-BC3924512A19}"/>
              </a:ext>
            </a:extLst>
          </p:cNvPr>
          <p:cNvSpPr>
            <a:spLocks noGrp="1"/>
          </p:cNvSpPr>
          <p:nvPr>
            <p:ph type="title"/>
          </p:nvPr>
        </p:nvSpPr>
        <p:spPr/>
        <p:txBody>
          <a:bodyPr/>
          <a:lstStyle/>
          <a:p>
            <a:r>
              <a:rPr lang="en-US">
                <a:latin typeface="Avenir Next Demi Bold"/>
              </a:rPr>
              <a:t>My Background</a:t>
            </a:r>
            <a:endParaRPr lang="en-US"/>
          </a:p>
        </p:txBody>
      </p:sp>
      <p:sp>
        <p:nvSpPr>
          <p:cNvPr id="3" name="Content Placeholder 2">
            <a:extLst>
              <a:ext uri="{FF2B5EF4-FFF2-40B4-BE49-F238E27FC236}">
                <a16:creationId xmlns:a16="http://schemas.microsoft.com/office/drawing/2014/main" id="{0C094B12-B6C0-892D-6BB0-70D55709DD14}"/>
              </a:ext>
            </a:extLst>
          </p:cNvPr>
          <p:cNvSpPr>
            <a:spLocks noGrp="1"/>
          </p:cNvSpPr>
          <p:nvPr>
            <p:ph idx="1"/>
          </p:nvPr>
        </p:nvSpPr>
        <p:spPr/>
        <p:txBody>
          <a:bodyPr/>
          <a:lstStyle/>
          <a:p>
            <a:pPr>
              <a:lnSpc>
                <a:spcPct val="100000"/>
              </a:lnSpc>
              <a:spcBef>
                <a:spcPts val="1000"/>
              </a:spcBef>
            </a:pPr>
            <a:r>
              <a:rPr lang="en-US" sz="2400">
                <a:solidFill>
                  <a:srgbClr val="262626"/>
                </a:solidFill>
                <a:latin typeface="Arial"/>
                <a:cs typeface="Arial"/>
              </a:rPr>
              <a:t>I began speech therapy at a young age</a:t>
            </a:r>
            <a:endParaRPr lang="en-US" sz="2400">
              <a:solidFill>
                <a:srgbClr val="000000"/>
              </a:solidFill>
              <a:latin typeface="Arial"/>
              <a:cs typeface="Arial"/>
            </a:endParaRPr>
          </a:p>
          <a:p>
            <a:pPr>
              <a:lnSpc>
                <a:spcPct val="100000"/>
              </a:lnSpc>
              <a:spcBef>
                <a:spcPts val="1000"/>
              </a:spcBef>
            </a:pPr>
            <a:r>
              <a:rPr lang="en-US" sz="2400">
                <a:solidFill>
                  <a:srgbClr val="262626"/>
                </a:solidFill>
                <a:latin typeface="Arial"/>
                <a:cs typeface="Arial"/>
              </a:rPr>
              <a:t>Did not speak until I was 4</a:t>
            </a:r>
            <a:endParaRPr lang="en-US" sz="2400">
              <a:solidFill>
                <a:srgbClr val="000000"/>
              </a:solidFill>
              <a:latin typeface="Arial"/>
              <a:cs typeface="Arial"/>
            </a:endParaRPr>
          </a:p>
          <a:p>
            <a:pPr>
              <a:lnSpc>
                <a:spcPct val="100000"/>
              </a:lnSpc>
              <a:spcBef>
                <a:spcPts val="1000"/>
              </a:spcBef>
            </a:pPr>
            <a:r>
              <a:rPr lang="en-US" sz="2400">
                <a:solidFill>
                  <a:schemeClr val="tx1">
                    <a:lumMod val="85000"/>
                    <a:lumOff val="15000"/>
                  </a:schemeClr>
                </a:solidFill>
                <a:latin typeface="Arial"/>
                <a:cs typeface="Arial"/>
              </a:rPr>
              <a:t>I had many “tantrums” </a:t>
            </a:r>
          </a:p>
          <a:p>
            <a:pPr>
              <a:lnSpc>
                <a:spcPct val="100000"/>
              </a:lnSpc>
              <a:spcBef>
                <a:spcPts val="1000"/>
              </a:spcBef>
            </a:pPr>
            <a:r>
              <a:rPr lang="en-US" sz="2400">
                <a:solidFill>
                  <a:schemeClr val="tx1">
                    <a:lumMod val="85000"/>
                    <a:lumOff val="15000"/>
                  </a:schemeClr>
                </a:solidFill>
                <a:latin typeface="Arial"/>
                <a:cs typeface="Arial"/>
              </a:rPr>
              <a:t>Diagnosed at the age of 10 with Autism</a:t>
            </a:r>
            <a:endParaRPr lang="en-US">
              <a:solidFill>
                <a:schemeClr val="tx1">
                  <a:lumMod val="85000"/>
                  <a:lumOff val="15000"/>
                </a:schemeClr>
              </a:solidFill>
            </a:endParaRPr>
          </a:p>
        </p:txBody>
      </p:sp>
    </p:spTree>
    <p:extLst>
      <p:ext uri="{BB962C8B-B14F-4D97-AF65-F5344CB8AC3E}">
        <p14:creationId xmlns:p14="http://schemas.microsoft.com/office/powerpoint/2010/main" val="1950490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6691F-7E7F-88DB-62A8-FBEBC6C8D394}"/>
              </a:ext>
            </a:extLst>
          </p:cNvPr>
          <p:cNvSpPr>
            <a:spLocks noGrp="1"/>
          </p:cNvSpPr>
          <p:nvPr>
            <p:ph type="title"/>
          </p:nvPr>
        </p:nvSpPr>
        <p:spPr/>
        <p:txBody>
          <a:bodyPr/>
          <a:lstStyle/>
          <a:p>
            <a:r>
              <a:rPr lang="en-US">
                <a:latin typeface="Avenir Next Demi Bold"/>
              </a:rPr>
              <a:t>ADHD </a:t>
            </a:r>
            <a:endParaRPr lang="en-US"/>
          </a:p>
        </p:txBody>
      </p:sp>
      <p:sp>
        <p:nvSpPr>
          <p:cNvPr id="3" name="Content Placeholder 2">
            <a:extLst>
              <a:ext uri="{FF2B5EF4-FFF2-40B4-BE49-F238E27FC236}">
                <a16:creationId xmlns:a16="http://schemas.microsoft.com/office/drawing/2014/main" id="{DAABBAC1-BCF0-BA64-E2C2-6704A0ED34C0}"/>
              </a:ext>
            </a:extLst>
          </p:cNvPr>
          <p:cNvSpPr>
            <a:spLocks noGrp="1"/>
          </p:cNvSpPr>
          <p:nvPr>
            <p:ph idx="1"/>
          </p:nvPr>
        </p:nvSpPr>
        <p:spPr/>
        <p:txBody>
          <a:bodyPr>
            <a:normAutofit/>
          </a:bodyPr>
          <a:lstStyle/>
          <a:p>
            <a:r>
              <a:rPr lang="en-US" sz="2800" dirty="0">
                <a:latin typeface="Avenir Next Medium"/>
              </a:rPr>
              <a:t>Give compliments for specific things. "Thank you for doing the dishes when I asked."</a:t>
            </a:r>
          </a:p>
        </p:txBody>
      </p:sp>
      <p:sp>
        <p:nvSpPr>
          <p:cNvPr id="4" name="TextBox 3">
            <a:extLst>
              <a:ext uri="{FF2B5EF4-FFF2-40B4-BE49-F238E27FC236}">
                <a16:creationId xmlns:a16="http://schemas.microsoft.com/office/drawing/2014/main" id="{3984334E-080F-B873-9444-7EB2E8276814}"/>
              </a:ext>
            </a:extLst>
          </p:cNvPr>
          <p:cNvSpPr txBox="1"/>
          <p:nvPr/>
        </p:nvSpPr>
        <p:spPr>
          <a:xfrm>
            <a:off x="3805963" y="6369513"/>
            <a:ext cx="7431266"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hlinkClick r:id="rId2"/>
              </a:rPr>
              <a:t>https://www.helpguide.org/mental-health/adhd/managing-adult-adhd</a:t>
            </a:r>
            <a:endParaRPr lang="en-US" sz="1100" dirty="0"/>
          </a:p>
        </p:txBody>
      </p:sp>
    </p:spTree>
    <p:extLst>
      <p:ext uri="{BB962C8B-B14F-4D97-AF65-F5344CB8AC3E}">
        <p14:creationId xmlns:p14="http://schemas.microsoft.com/office/powerpoint/2010/main" val="24869609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25E35-56BE-2B0F-A304-8E7B05293C31}"/>
              </a:ext>
            </a:extLst>
          </p:cNvPr>
          <p:cNvSpPr>
            <a:spLocks noGrp="1"/>
          </p:cNvSpPr>
          <p:nvPr>
            <p:ph type="title"/>
          </p:nvPr>
        </p:nvSpPr>
        <p:spPr/>
        <p:txBody>
          <a:bodyPr/>
          <a:lstStyle/>
          <a:p>
            <a:r>
              <a:rPr lang="en-US">
                <a:latin typeface="Avenir Next Demi Bold"/>
              </a:rPr>
              <a:t>Autism</a:t>
            </a:r>
            <a:endParaRPr lang="en-US"/>
          </a:p>
        </p:txBody>
      </p:sp>
      <p:sp>
        <p:nvSpPr>
          <p:cNvPr id="3" name="Content Placeholder 2">
            <a:extLst>
              <a:ext uri="{FF2B5EF4-FFF2-40B4-BE49-F238E27FC236}">
                <a16:creationId xmlns:a16="http://schemas.microsoft.com/office/drawing/2014/main" id="{46A58AC7-3E92-FE64-C405-87C0333A2C43}"/>
              </a:ext>
            </a:extLst>
          </p:cNvPr>
          <p:cNvSpPr>
            <a:spLocks noGrp="1"/>
          </p:cNvSpPr>
          <p:nvPr>
            <p:ph idx="1"/>
          </p:nvPr>
        </p:nvSpPr>
        <p:spPr/>
        <p:txBody>
          <a:bodyPr/>
          <a:lstStyle/>
          <a:p>
            <a:r>
              <a:rPr lang="en-US" sz="2800">
                <a:latin typeface="Avenir Next Medium"/>
              </a:rPr>
              <a:t>Autism or autism spectrum disorder (ASD), is a neurodevelopmental disorder characterized by repetitive, restricted, and inflexible patterns of behavior, interests and activities.</a:t>
            </a:r>
            <a:endParaRPr lang="en-US" sz="2800"/>
          </a:p>
          <a:p>
            <a:r>
              <a:rPr lang="en-US" sz="2800">
                <a:latin typeface="Avenir Next Medium"/>
              </a:rPr>
              <a:t>Divergent social communication and interaction that clash with predominate neurotypes.</a:t>
            </a:r>
            <a:endParaRPr lang="en-US" sz="2800"/>
          </a:p>
        </p:txBody>
      </p:sp>
    </p:spTree>
    <p:extLst>
      <p:ext uri="{BB962C8B-B14F-4D97-AF65-F5344CB8AC3E}">
        <p14:creationId xmlns:p14="http://schemas.microsoft.com/office/powerpoint/2010/main" val="22575899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732E-A3DA-6F24-8FDE-2A40E0A8214D}"/>
              </a:ext>
            </a:extLst>
          </p:cNvPr>
          <p:cNvSpPr>
            <a:spLocks noGrp="1"/>
          </p:cNvSpPr>
          <p:nvPr>
            <p:ph type="title"/>
          </p:nvPr>
        </p:nvSpPr>
        <p:spPr/>
        <p:txBody>
          <a:bodyPr/>
          <a:lstStyle/>
          <a:p>
            <a:r>
              <a:rPr lang="en-US" b="0">
                <a:latin typeface="Avenir Next Demi Bold"/>
              </a:rPr>
              <a:t>Autism and ADHD</a:t>
            </a:r>
            <a:endParaRPr lang="en-US"/>
          </a:p>
        </p:txBody>
      </p:sp>
      <p:sp>
        <p:nvSpPr>
          <p:cNvPr id="3" name="Content Placeholder 2">
            <a:extLst>
              <a:ext uri="{FF2B5EF4-FFF2-40B4-BE49-F238E27FC236}">
                <a16:creationId xmlns:a16="http://schemas.microsoft.com/office/drawing/2014/main" id="{A0FBB0EF-A251-5155-4EB5-FD7AAA122889}"/>
              </a:ext>
            </a:extLst>
          </p:cNvPr>
          <p:cNvSpPr>
            <a:spLocks noGrp="1"/>
          </p:cNvSpPr>
          <p:nvPr>
            <p:ph idx="1"/>
          </p:nvPr>
        </p:nvSpPr>
        <p:spPr/>
        <p:txBody>
          <a:bodyPr/>
          <a:lstStyle/>
          <a:p>
            <a:r>
              <a:rPr lang="en-US" sz="3400">
                <a:solidFill>
                  <a:srgbClr val="262626"/>
                </a:solidFill>
                <a:latin typeface="Avenir Next Medium"/>
              </a:rPr>
              <a:t>Autism and ADHD overlap for many</a:t>
            </a:r>
          </a:p>
          <a:p>
            <a:r>
              <a:rPr lang="en-US" sz="3400">
                <a:solidFill>
                  <a:srgbClr val="262626"/>
                </a:solidFill>
                <a:latin typeface="Avenir Next Medium"/>
              </a:rPr>
              <a:t>14% to 18% of all people with ADHD have overlap or dual diagnosis with Autism</a:t>
            </a:r>
            <a:endParaRPr lang="en-US" sz="3400" dirty="0">
              <a:solidFill>
                <a:srgbClr val="262626"/>
              </a:solidFill>
            </a:endParaRPr>
          </a:p>
          <a:p>
            <a:r>
              <a:rPr lang="en-US" sz="3400">
                <a:solidFill>
                  <a:srgbClr val="262626"/>
                </a:solidFill>
                <a:latin typeface="Avenir Next Medium"/>
              </a:rPr>
              <a:t>Also, over 55% of children assessed for autism may also meet the diagnostic criteria for ADHD. </a:t>
            </a:r>
            <a:endParaRPr lang="en-US" sz="3400" dirty="0">
              <a:solidFill>
                <a:srgbClr val="262626"/>
              </a:solidFill>
              <a:latin typeface="Avenir Next Medium"/>
            </a:endParaRPr>
          </a:p>
          <a:p>
            <a:endParaRPr lang="en-US" sz="3400" dirty="0">
              <a:solidFill>
                <a:srgbClr val="262626"/>
              </a:solidFill>
            </a:endParaRPr>
          </a:p>
        </p:txBody>
      </p:sp>
    </p:spTree>
    <p:extLst>
      <p:ext uri="{BB962C8B-B14F-4D97-AF65-F5344CB8AC3E}">
        <p14:creationId xmlns:p14="http://schemas.microsoft.com/office/powerpoint/2010/main" val="35007757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732E-A3DA-6F24-8FDE-2A40E0A8214D}"/>
              </a:ext>
            </a:extLst>
          </p:cNvPr>
          <p:cNvSpPr>
            <a:spLocks noGrp="1"/>
          </p:cNvSpPr>
          <p:nvPr>
            <p:ph type="title"/>
          </p:nvPr>
        </p:nvSpPr>
        <p:spPr/>
        <p:txBody>
          <a:bodyPr/>
          <a:lstStyle/>
          <a:p>
            <a:r>
              <a:rPr lang="en-US" b="0">
                <a:latin typeface="Avenir Next Demi Bold"/>
              </a:rPr>
              <a:t>Autism Masking</a:t>
            </a:r>
            <a:endParaRPr lang="en-US"/>
          </a:p>
        </p:txBody>
      </p:sp>
      <p:sp>
        <p:nvSpPr>
          <p:cNvPr id="3" name="Content Placeholder 2">
            <a:extLst>
              <a:ext uri="{FF2B5EF4-FFF2-40B4-BE49-F238E27FC236}">
                <a16:creationId xmlns:a16="http://schemas.microsoft.com/office/drawing/2014/main" id="{A0FBB0EF-A251-5155-4EB5-FD7AAA122889}"/>
              </a:ext>
            </a:extLst>
          </p:cNvPr>
          <p:cNvSpPr>
            <a:spLocks noGrp="1"/>
          </p:cNvSpPr>
          <p:nvPr>
            <p:ph idx="1"/>
          </p:nvPr>
        </p:nvSpPr>
        <p:spPr/>
        <p:txBody>
          <a:bodyPr/>
          <a:lstStyle/>
          <a:p>
            <a:r>
              <a:rPr lang="en-US" sz="3400" dirty="0">
                <a:solidFill>
                  <a:srgbClr val="262626"/>
                </a:solidFill>
                <a:latin typeface="Avenir Next Medium"/>
              </a:rPr>
              <a:t>Masking – Autistic people act normal to “fit in,” putting more strain on themselves emotionally, and avoiding any stress relief like stimming. </a:t>
            </a:r>
          </a:p>
          <a:p>
            <a:endParaRPr lang="en-US" sz="3400" dirty="0">
              <a:solidFill>
                <a:srgbClr val="262626"/>
              </a:solidFill>
              <a:latin typeface="Avenir Next Medium"/>
            </a:endParaRPr>
          </a:p>
          <a:p>
            <a:r>
              <a:rPr lang="en-US" sz="3400" dirty="0">
                <a:solidFill>
                  <a:srgbClr val="262626"/>
                </a:solidFill>
                <a:latin typeface="Avenir Next Medium"/>
              </a:rPr>
              <a:t>Looking into peoples eyes can be painful to someone with Autism, but they will do it to accommodate others. </a:t>
            </a:r>
          </a:p>
        </p:txBody>
      </p:sp>
    </p:spTree>
    <p:extLst>
      <p:ext uri="{BB962C8B-B14F-4D97-AF65-F5344CB8AC3E}">
        <p14:creationId xmlns:p14="http://schemas.microsoft.com/office/powerpoint/2010/main" val="10129716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96173-867B-9922-4DAE-7A3FE2948926}"/>
              </a:ext>
            </a:extLst>
          </p:cNvPr>
          <p:cNvSpPr>
            <a:spLocks noGrp="1"/>
          </p:cNvSpPr>
          <p:nvPr>
            <p:ph type="title"/>
          </p:nvPr>
        </p:nvSpPr>
        <p:spPr/>
        <p:txBody>
          <a:bodyPr/>
          <a:lstStyle/>
          <a:p>
            <a:r>
              <a:rPr lang="en-US">
                <a:latin typeface="Avenir Next Demi Bold"/>
              </a:rPr>
              <a:t>Why Masking?</a:t>
            </a:r>
          </a:p>
        </p:txBody>
      </p:sp>
      <p:sp>
        <p:nvSpPr>
          <p:cNvPr id="3" name="Content Placeholder 2">
            <a:extLst>
              <a:ext uri="{FF2B5EF4-FFF2-40B4-BE49-F238E27FC236}">
                <a16:creationId xmlns:a16="http://schemas.microsoft.com/office/drawing/2014/main" id="{4931B16A-274D-67F3-ECBD-9D0E6B3C33C8}"/>
              </a:ext>
            </a:extLst>
          </p:cNvPr>
          <p:cNvSpPr>
            <a:spLocks noGrp="1"/>
          </p:cNvSpPr>
          <p:nvPr>
            <p:ph idx="1"/>
          </p:nvPr>
        </p:nvSpPr>
        <p:spPr/>
        <p:txBody>
          <a:bodyPr>
            <a:normAutofit/>
          </a:bodyPr>
          <a:lstStyle/>
          <a:p>
            <a:pPr marL="0" indent="0">
              <a:spcBef>
                <a:spcPts val="1000"/>
              </a:spcBef>
              <a:buNone/>
            </a:pPr>
            <a:endParaRPr lang="en-US" sz="3000">
              <a:solidFill>
                <a:srgbClr val="000000"/>
              </a:solidFill>
              <a:latin typeface="Arial"/>
              <a:cs typeface="Arial"/>
            </a:endParaRPr>
          </a:p>
          <a:p>
            <a:pPr>
              <a:spcBef>
                <a:spcPts val="1000"/>
              </a:spcBef>
            </a:pPr>
            <a:endParaRPr lang="en-US" sz="3000">
              <a:solidFill>
                <a:srgbClr val="000000"/>
              </a:solidFill>
              <a:latin typeface="Arial"/>
              <a:cs typeface="Arial"/>
            </a:endParaRPr>
          </a:p>
          <a:p>
            <a:pPr>
              <a:spcBef>
                <a:spcPts val="1000"/>
              </a:spcBef>
            </a:pPr>
            <a:endParaRPr lang="en-US" dirty="0">
              <a:solidFill>
                <a:srgbClr val="595959"/>
              </a:solidFill>
              <a:cs typeface="Arial"/>
            </a:endParaRPr>
          </a:p>
          <a:p>
            <a:r>
              <a:rPr lang="en-US" sz="2800">
                <a:solidFill>
                  <a:srgbClr val="595959"/>
                </a:solidFill>
                <a:latin typeface="Avenir Next Medium"/>
                <a:cs typeface="Arial"/>
              </a:rPr>
              <a:t>Autistics are treated differently if they do not follow social norms. To be treated well, they must mask. </a:t>
            </a:r>
            <a:endParaRPr lang="en-US">
              <a:solidFill>
                <a:srgbClr val="595959"/>
              </a:solidFill>
              <a:cs typeface="Arial"/>
            </a:endParaRPr>
          </a:p>
          <a:p>
            <a:endParaRPr lang="en-US" sz="2800" dirty="0">
              <a:solidFill>
                <a:srgbClr val="595959"/>
              </a:solidFill>
              <a:latin typeface="Avenir Next Medium"/>
              <a:cs typeface="Arial"/>
            </a:endParaRPr>
          </a:p>
          <a:p>
            <a:pPr>
              <a:spcBef>
                <a:spcPts val="1000"/>
              </a:spcBef>
            </a:pPr>
            <a:r>
              <a:rPr lang="en-US" sz="2800" dirty="0">
                <a:solidFill>
                  <a:srgbClr val="595959"/>
                </a:solidFill>
                <a:latin typeface="Avenir Next Medium"/>
                <a:cs typeface="Arial"/>
              </a:rPr>
              <a:t>Masking takes a toll on Autistic individuals. </a:t>
            </a:r>
            <a:endParaRPr lang="en-US" dirty="0"/>
          </a:p>
          <a:p>
            <a:endParaRPr lang="en-US">
              <a:solidFill>
                <a:srgbClr val="595959"/>
              </a:solidFill>
              <a:cs typeface="Arial"/>
            </a:endParaRPr>
          </a:p>
        </p:txBody>
      </p:sp>
      <p:sp>
        <p:nvSpPr>
          <p:cNvPr id="4" name="TextBox 3">
            <a:extLst>
              <a:ext uri="{FF2B5EF4-FFF2-40B4-BE49-F238E27FC236}">
                <a16:creationId xmlns:a16="http://schemas.microsoft.com/office/drawing/2014/main" id="{00F2B063-E1DC-16BD-0D6E-E9F4DD186771}"/>
              </a:ext>
            </a:extLst>
          </p:cNvPr>
          <p:cNvSpPr txBox="1"/>
          <p:nvPr/>
        </p:nvSpPr>
        <p:spPr>
          <a:xfrm>
            <a:off x="2476774" y="5985263"/>
            <a:ext cx="640518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hlinkClick r:id="rId2"/>
              </a:rPr>
              <a:t>https://www.gold.ac.uk/news/stimming-and-social-acceptance/</a:t>
            </a:r>
            <a:endParaRPr lang="en-US"/>
          </a:p>
        </p:txBody>
      </p:sp>
    </p:spTree>
    <p:extLst>
      <p:ext uri="{BB962C8B-B14F-4D97-AF65-F5344CB8AC3E}">
        <p14:creationId xmlns:p14="http://schemas.microsoft.com/office/powerpoint/2010/main" val="22573169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5CD32-572D-6918-5F31-9D035C00FFE7}"/>
              </a:ext>
            </a:extLst>
          </p:cNvPr>
          <p:cNvSpPr>
            <a:spLocks noGrp="1"/>
          </p:cNvSpPr>
          <p:nvPr>
            <p:ph type="title"/>
          </p:nvPr>
        </p:nvSpPr>
        <p:spPr/>
        <p:txBody>
          <a:bodyPr/>
          <a:lstStyle/>
          <a:p>
            <a:r>
              <a:rPr lang="en-US"/>
              <a:t>Why Masking?</a:t>
            </a:r>
          </a:p>
        </p:txBody>
      </p:sp>
      <p:sp>
        <p:nvSpPr>
          <p:cNvPr id="3" name="Content Placeholder 2">
            <a:extLst>
              <a:ext uri="{FF2B5EF4-FFF2-40B4-BE49-F238E27FC236}">
                <a16:creationId xmlns:a16="http://schemas.microsoft.com/office/drawing/2014/main" id="{B2B6DC64-08C4-56AE-4B18-FE9ED105F50D}"/>
              </a:ext>
            </a:extLst>
          </p:cNvPr>
          <p:cNvSpPr>
            <a:spLocks noGrp="1"/>
          </p:cNvSpPr>
          <p:nvPr>
            <p:ph idx="1"/>
          </p:nvPr>
        </p:nvSpPr>
        <p:spPr/>
        <p:txBody>
          <a:bodyPr>
            <a:normAutofit/>
          </a:bodyPr>
          <a:lstStyle/>
          <a:p>
            <a:r>
              <a:rPr lang="en-US" sz="3200">
                <a:latin typeface="Avenir Next Medium"/>
              </a:rPr>
              <a:t>People with Autism mask if they feel "othered."</a:t>
            </a:r>
            <a:endParaRPr lang="en-US"/>
          </a:p>
          <a:p>
            <a:endParaRPr lang="en-US" sz="3200">
              <a:latin typeface="Avenir Next Medium"/>
            </a:endParaRPr>
          </a:p>
          <a:p>
            <a:r>
              <a:rPr lang="en-US" sz="3200">
                <a:latin typeface="Avenir Next Medium"/>
              </a:rPr>
              <a:t>What types of situations can lead to people with Autism feel "othered"?</a:t>
            </a:r>
            <a:endParaRPr lang="en-US"/>
          </a:p>
          <a:p>
            <a:endParaRPr lang="en-US" sz="3200"/>
          </a:p>
          <a:p>
            <a:r>
              <a:rPr lang="en-US" sz="3200">
                <a:latin typeface="Avenir Next Medium"/>
              </a:rPr>
              <a:t>Audience Question: would you like to share a story?</a:t>
            </a:r>
            <a:endParaRPr lang="en-US" sz="3200"/>
          </a:p>
        </p:txBody>
      </p:sp>
    </p:spTree>
    <p:extLst>
      <p:ext uri="{BB962C8B-B14F-4D97-AF65-F5344CB8AC3E}">
        <p14:creationId xmlns:p14="http://schemas.microsoft.com/office/powerpoint/2010/main" val="9815799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A17FE-297E-048E-8682-D34AEF1CD4E9}"/>
              </a:ext>
            </a:extLst>
          </p:cNvPr>
          <p:cNvSpPr>
            <a:spLocks noGrp="1"/>
          </p:cNvSpPr>
          <p:nvPr>
            <p:ph type="title"/>
          </p:nvPr>
        </p:nvSpPr>
        <p:spPr/>
        <p:txBody>
          <a:bodyPr/>
          <a:lstStyle/>
          <a:p>
            <a:r>
              <a:rPr lang="en-US">
                <a:latin typeface="Avenir Next Demi Bold"/>
              </a:rPr>
              <a:t>Activity</a:t>
            </a:r>
            <a:endParaRPr lang="en-US"/>
          </a:p>
        </p:txBody>
      </p:sp>
      <p:sp>
        <p:nvSpPr>
          <p:cNvPr id="3" name="Content Placeholder 2">
            <a:extLst>
              <a:ext uri="{FF2B5EF4-FFF2-40B4-BE49-F238E27FC236}">
                <a16:creationId xmlns:a16="http://schemas.microsoft.com/office/drawing/2014/main" id="{E25683A6-39B0-D18C-707D-0876ACFE8DAB}"/>
              </a:ext>
            </a:extLst>
          </p:cNvPr>
          <p:cNvSpPr>
            <a:spLocks noGrp="1"/>
          </p:cNvSpPr>
          <p:nvPr>
            <p:ph idx="1"/>
          </p:nvPr>
        </p:nvSpPr>
        <p:spPr/>
        <p:txBody>
          <a:bodyPr/>
          <a:lstStyle/>
          <a:p>
            <a:pPr marL="0" indent="0">
              <a:buNone/>
            </a:pPr>
            <a:endParaRPr lang="en-US" sz="2800">
              <a:latin typeface="Avenir Next Medium"/>
            </a:endParaRPr>
          </a:p>
          <a:p>
            <a:r>
              <a:rPr lang="en-US" sz="2800">
                <a:latin typeface="Avenir Next Medium"/>
              </a:rPr>
              <a:t>Talk to your neighbor for 3 minutes, with no eye contact.</a:t>
            </a:r>
            <a:endParaRPr lang="en-US" sz="2800"/>
          </a:p>
          <a:p>
            <a:endParaRPr lang="en-US" sz="2800"/>
          </a:p>
          <a:p>
            <a:r>
              <a:rPr lang="en-US" sz="2800">
                <a:latin typeface="Avenir Next Medium"/>
              </a:rPr>
              <a:t>Think about how you feel while doing this. </a:t>
            </a:r>
          </a:p>
          <a:p>
            <a:endParaRPr lang="en-US" sz="2800"/>
          </a:p>
          <a:p>
            <a:r>
              <a:rPr lang="en-US" sz="2800">
                <a:latin typeface="Avenir Next Medium"/>
              </a:rPr>
              <a:t>Switch to the next person</a:t>
            </a:r>
          </a:p>
        </p:txBody>
      </p:sp>
      <p:sp>
        <p:nvSpPr>
          <p:cNvPr id="4" name="Text Placeholder 3">
            <a:extLst>
              <a:ext uri="{FF2B5EF4-FFF2-40B4-BE49-F238E27FC236}">
                <a16:creationId xmlns:a16="http://schemas.microsoft.com/office/drawing/2014/main" id="{EC4D5572-96FB-C2D5-ECCD-DC8FF2AA3B97}"/>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31000474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A17FE-297E-048E-8682-D34AEF1CD4E9}"/>
              </a:ext>
            </a:extLst>
          </p:cNvPr>
          <p:cNvSpPr>
            <a:spLocks noGrp="1"/>
          </p:cNvSpPr>
          <p:nvPr>
            <p:ph type="title"/>
          </p:nvPr>
        </p:nvSpPr>
        <p:spPr/>
        <p:txBody>
          <a:bodyPr/>
          <a:lstStyle/>
          <a:p>
            <a:r>
              <a:rPr lang="en-US">
                <a:latin typeface="Avenir Next Demi Bold"/>
              </a:rPr>
              <a:t>Activity</a:t>
            </a:r>
            <a:endParaRPr lang="en-US"/>
          </a:p>
        </p:txBody>
      </p:sp>
      <p:sp>
        <p:nvSpPr>
          <p:cNvPr id="3" name="Content Placeholder 2">
            <a:extLst>
              <a:ext uri="{FF2B5EF4-FFF2-40B4-BE49-F238E27FC236}">
                <a16:creationId xmlns:a16="http://schemas.microsoft.com/office/drawing/2014/main" id="{E25683A6-39B0-D18C-707D-0876ACFE8DAB}"/>
              </a:ext>
            </a:extLst>
          </p:cNvPr>
          <p:cNvSpPr>
            <a:spLocks noGrp="1"/>
          </p:cNvSpPr>
          <p:nvPr>
            <p:ph idx="1"/>
          </p:nvPr>
        </p:nvSpPr>
        <p:spPr/>
        <p:txBody>
          <a:bodyPr/>
          <a:lstStyle/>
          <a:p>
            <a:pPr marL="0" indent="0">
              <a:buNone/>
            </a:pPr>
            <a:endParaRPr lang="en-US" sz="2800">
              <a:latin typeface="Avenir Next Medium"/>
            </a:endParaRPr>
          </a:p>
          <a:p>
            <a:r>
              <a:rPr lang="en-US" sz="2800">
                <a:latin typeface="Avenir Next Medium"/>
              </a:rPr>
              <a:t>How was this activity?</a:t>
            </a:r>
          </a:p>
          <a:p>
            <a:r>
              <a:rPr lang="en-US" sz="2800">
                <a:latin typeface="Avenir Next Medium"/>
              </a:rPr>
              <a:t>How did you feel as a listener?</a:t>
            </a:r>
          </a:p>
          <a:p>
            <a:r>
              <a:rPr lang="en-US" sz="2800">
                <a:latin typeface="Avenir Next Medium"/>
              </a:rPr>
              <a:t>How did you feel as the speaker?</a:t>
            </a:r>
            <a:endParaRPr lang="en-US" sz="2800"/>
          </a:p>
        </p:txBody>
      </p:sp>
      <p:sp>
        <p:nvSpPr>
          <p:cNvPr id="4" name="Text Placeholder 3">
            <a:extLst>
              <a:ext uri="{FF2B5EF4-FFF2-40B4-BE49-F238E27FC236}">
                <a16:creationId xmlns:a16="http://schemas.microsoft.com/office/drawing/2014/main" id="{EC4D5572-96FB-C2D5-ECCD-DC8FF2AA3B97}"/>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5481483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A17FE-297E-048E-8682-D34AEF1CD4E9}"/>
              </a:ext>
            </a:extLst>
          </p:cNvPr>
          <p:cNvSpPr>
            <a:spLocks noGrp="1"/>
          </p:cNvSpPr>
          <p:nvPr>
            <p:ph type="title"/>
          </p:nvPr>
        </p:nvSpPr>
        <p:spPr/>
        <p:txBody>
          <a:bodyPr/>
          <a:lstStyle/>
          <a:p>
            <a:r>
              <a:rPr lang="en-US">
                <a:latin typeface="Avenir Next Demi Bold"/>
              </a:rPr>
              <a:t>Activity</a:t>
            </a:r>
            <a:endParaRPr lang="en-US"/>
          </a:p>
        </p:txBody>
      </p:sp>
      <p:sp>
        <p:nvSpPr>
          <p:cNvPr id="3" name="Content Placeholder 2">
            <a:extLst>
              <a:ext uri="{FF2B5EF4-FFF2-40B4-BE49-F238E27FC236}">
                <a16:creationId xmlns:a16="http://schemas.microsoft.com/office/drawing/2014/main" id="{E25683A6-39B0-D18C-707D-0876ACFE8DAB}"/>
              </a:ext>
            </a:extLst>
          </p:cNvPr>
          <p:cNvSpPr>
            <a:spLocks noGrp="1"/>
          </p:cNvSpPr>
          <p:nvPr>
            <p:ph idx="1"/>
          </p:nvPr>
        </p:nvSpPr>
        <p:spPr/>
        <p:txBody>
          <a:bodyPr>
            <a:normAutofit/>
          </a:bodyPr>
          <a:lstStyle/>
          <a:p>
            <a:pPr marL="0" indent="0">
              <a:buNone/>
            </a:pPr>
            <a:r>
              <a:rPr lang="en-US" sz="2800">
                <a:latin typeface="Avenir Next Medium"/>
              </a:rPr>
              <a:t>For those who felt uncomfortable not seeing your talking partners face, those feelings are valid. </a:t>
            </a:r>
            <a:endParaRPr lang="en-US" sz="2800"/>
          </a:p>
          <a:p>
            <a:pPr marL="0" indent="0">
              <a:buNone/>
            </a:pPr>
            <a:endParaRPr lang="en-US" sz="2800"/>
          </a:p>
          <a:p>
            <a:pPr marL="0" indent="0">
              <a:buNone/>
            </a:pPr>
            <a:r>
              <a:rPr lang="en-US" sz="2800">
                <a:latin typeface="Avenir Next Medium"/>
              </a:rPr>
              <a:t>But I want you to consider that feeling, it may be what a person with Autism feels when they are asked to look someone in the eyes.</a:t>
            </a:r>
          </a:p>
        </p:txBody>
      </p:sp>
      <p:sp>
        <p:nvSpPr>
          <p:cNvPr id="4" name="Text Placeholder 3">
            <a:extLst>
              <a:ext uri="{FF2B5EF4-FFF2-40B4-BE49-F238E27FC236}">
                <a16:creationId xmlns:a16="http://schemas.microsoft.com/office/drawing/2014/main" id="{EC4D5572-96FB-C2D5-ECCD-DC8FF2AA3B97}"/>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19213758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A17FE-297E-048E-8682-D34AEF1CD4E9}"/>
              </a:ext>
            </a:extLst>
          </p:cNvPr>
          <p:cNvSpPr>
            <a:spLocks noGrp="1"/>
          </p:cNvSpPr>
          <p:nvPr>
            <p:ph type="title"/>
          </p:nvPr>
        </p:nvSpPr>
        <p:spPr/>
        <p:txBody>
          <a:bodyPr/>
          <a:lstStyle/>
          <a:p>
            <a:r>
              <a:rPr lang="en-US">
                <a:latin typeface="Avenir Next Demi Bold"/>
              </a:rPr>
              <a:t>Activity</a:t>
            </a:r>
            <a:endParaRPr lang="en-US"/>
          </a:p>
        </p:txBody>
      </p:sp>
      <p:sp>
        <p:nvSpPr>
          <p:cNvPr id="3" name="Content Placeholder 2">
            <a:extLst>
              <a:ext uri="{FF2B5EF4-FFF2-40B4-BE49-F238E27FC236}">
                <a16:creationId xmlns:a16="http://schemas.microsoft.com/office/drawing/2014/main" id="{E25683A6-39B0-D18C-707D-0876ACFE8DAB}"/>
              </a:ext>
            </a:extLst>
          </p:cNvPr>
          <p:cNvSpPr>
            <a:spLocks noGrp="1"/>
          </p:cNvSpPr>
          <p:nvPr>
            <p:ph idx="1"/>
          </p:nvPr>
        </p:nvSpPr>
        <p:spPr/>
        <p:txBody>
          <a:bodyPr>
            <a:normAutofit/>
          </a:bodyPr>
          <a:lstStyle/>
          <a:p>
            <a:pPr marL="0" indent="0">
              <a:buNone/>
            </a:pPr>
            <a:r>
              <a:rPr lang="en-US" sz="2800">
                <a:latin typeface="Avenir Next Medium"/>
              </a:rPr>
              <a:t>We can't just ask people with Autism to always change, we need to see that we can all accommodate each other equally. </a:t>
            </a:r>
            <a:endParaRPr lang="en-US" sz="2800"/>
          </a:p>
        </p:txBody>
      </p:sp>
      <p:sp>
        <p:nvSpPr>
          <p:cNvPr id="4" name="Text Placeholder 3">
            <a:extLst>
              <a:ext uri="{FF2B5EF4-FFF2-40B4-BE49-F238E27FC236}">
                <a16:creationId xmlns:a16="http://schemas.microsoft.com/office/drawing/2014/main" id="{EC4D5572-96FB-C2D5-ECCD-DC8FF2AA3B97}"/>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3473033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B975D-7A46-D41D-678A-7EAF091725E6}"/>
              </a:ext>
            </a:extLst>
          </p:cNvPr>
          <p:cNvSpPr>
            <a:spLocks noGrp="1"/>
          </p:cNvSpPr>
          <p:nvPr>
            <p:ph type="title"/>
          </p:nvPr>
        </p:nvSpPr>
        <p:spPr/>
        <p:txBody>
          <a:bodyPr>
            <a:normAutofit/>
          </a:bodyPr>
          <a:lstStyle/>
          <a:p>
            <a:r>
              <a:rPr lang="en-US">
                <a:latin typeface="Avenir Next Demi Bold"/>
              </a:rPr>
              <a:t>How do we make the world more accepting?</a:t>
            </a:r>
            <a:endParaRPr lang="en-US"/>
          </a:p>
        </p:txBody>
      </p:sp>
      <p:sp>
        <p:nvSpPr>
          <p:cNvPr id="3" name="Content Placeholder 2">
            <a:extLst>
              <a:ext uri="{FF2B5EF4-FFF2-40B4-BE49-F238E27FC236}">
                <a16:creationId xmlns:a16="http://schemas.microsoft.com/office/drawing/2014/main" id="{EA3FEC8C-9A32-5767-D354-50463D37653D}"/>
              </a:ext>
            </a:extLst>
          </p:cNvPr>
          <p:cNvSpPr>
            <a:spLocks noGrp="1"/>
          </p:cNvSpPr>
          <p:nvPr>
            <p:ph idx="1"/>
          </p:nvPr>
        </p:nvSpPr>
        <p:spPr/>
        <p:txBody>
          <a:bodyPr/>
          <a:lstStyle/>
          <a:p>
            <a:r>
              <a:rPr lang="en-US" sz="2800">
                <a:latin typeface="Avenir Next Medium"/>
              </a:rPr>
              <a:t>The best way is to keep gaining knowledge from Neurodiverse people. </a:t>
            </a:r>
          </a:p>
          <a:p>
            <a:pPr marL="0" indent="0">
              <a:buNone/>
            </a:pPr>
            <a:endParaRPr lang="en-US" sz="2800">
              <a:latin typeface="Avenir Next Medium"/>
            </a:endParaRPr>
          </a:p>
          <a:p>
            <a:r>
              <a:rPr lang="en-US" sz="2800">
                <a:latin typeface="Avenir Next Medium"/>
              </a:rPr>
              <a:t>Goal: be more mindful about ways to be more accepting.</a:t>
            </a:r>
            <a:endParaRPr lang="en-US" sz="2800"/>
          </a:p>
        </p:txBody>
      </p:sp>
    </p:spTree>
    <p:extLst>
      <p:ext uri="{BB962C8B-B14F-4D97-AF65-F5344CB8AC3E}">
        <p14:creationId xmlns:p14="http://schemas.microsoft.com/office/powerpoint/2010/main" val="13065112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732E-A3DA-6F24-8FDE-2A40E0A8214D}"/>
              </a:ext>
            </a:extLst>
          </p:cNvPr>
          <p:cNvSpPr>
            <a:spLocks noGrp="1"/>
          </p:cNvSpPr>
          <p:nvPr>
            <p:ph type="title"/>
          </p:nvPr>
        </p:nvSpPr>
        <p:spPr/>
        <p:txBody>
          <a:bodyPr/>
          <a:lstStyle/>
          <a:p>
            <a:r>
              <a:rPr lang="en-US" b="0">
                <a:latin typeface="Avenir Next Demi Bold"/>
              </a:rPr>
              <a:t>Masking</a:t>
            </a:r>
            <a:endParaRPr lang="en-US"/>
          </a:p>
        </p:txBody>
      </p:sp>
      <p:sp>
        <p:nvSpPr>
          <p:cNvPr id="3" name="Content Placeholder 2">
            <a:extLst>
              <a:ext uri="{FF2B5EF4-FFF2-40B4-BE49-F238E27FC236}">
                <a16:creationId xmlns:a16="http://schemas.microsoft.com/office/drawing/2014/main" id="{A0FBB0EF-A251-5155-4EB5-FD7AAA122889}"/>
              </a:ext>
            </a:extLst>
          </p:cNvPr>
          <p:cNvSpPr>
            <a:spLocks noGrp="1"/>
          </p:cNvSpPr>
          <p:nvPr>
            <p:ph idx="1"/>
          </p:nvPr>
        </p:nvSpPr>
        <p:spPr/>
        <p:txBody>
          <a:bodyPr/>
          <a:lstStyle/>
          <a:p>
            <a:r>
              <a:rPr lang="en-US" sz="3400">
                <a:solidFill>
                  <a:srgbClr val="262626"/>
                </a:solidFill>
                <a:latin typeface="Avenir Next Medium"/>
              </a:rPr>
              <a:t>How to help someone feel safe enough not to mask?</a:t>
            </a:r>
          </a:p>
        </p:txBody>
      </p:sp>
    </p:spTree>
    <p:extLst>
      <p:ext uri="{BB962C8B-B14F-4D97-AF65-F5344CB8AC3E}">
        <p14:creationId xmlns:p14="http://schemas.microsoft.com/office/powerpoint/2010/main" val="12869658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732E-A3DA-6F24-8FDE-2A40E0A8214D}"/>
              </a:ext>
            </a:extLst>
          </p:cNvPr>
          <p:cNvSpPr>
            <a:spLocks noGrp="1"/>
          </p:cNvSpPr>
          <p:nvPr>
            <p:ph type="title"/>
          </p:nvPr>
        </p:nvSpPr>
        <p:spPr/>
        <p:txBody>
          <a:bodyPr/>
          <a:lstStyle/>
          <a:p>
            <a:r>
              <a:rPr lang="en-US" b="0">
                <a:latin typeface="Avenir Next Demi Bold"/>
              </a:rPr>
              <a:t>Masking</a:t>
            </a:r>
            <a:endParaRPr lang="en-US"/>
          </a:p>
        </p:txBody>
      </p:sp>
      <p:sp>
        <p:nvSpPr>
          <p:cNvPr id="3" name="Content Placeholder 2">
            <a:extLst>
              <a:ext uri="{FF2B5EF4-FFF2-40B4-BE49-F238E27FC236}">
                <a16:creationId xmlns:a16="http://schemas.microsoft.com/office/drawing/2014/main" id="{A0FBB0EF-A251-5155-4EB5-FD7AAA122889}"/>
              </a:ext>
            </a:extLst>
          </p:cNvPr>
          <p:cNvSpPr>
            <a:spLocks noGrp="1"/>
          </p:cNvSpPr>
          <p:nvPr>
            <p:ph idx="1"/>
          </p:nvPr>
        </p:nvSpPr>
        <p:spPr/>
        <p:txBody>
          <a:bodyPr/>
          <a:lstStyle/>
          <a:p>
            <a:pPr marL="0" indent="0">
              <a:buNone/>
            </a:pPr>
            <a:endParaRPr lang="en-US" sz="3400">
              <a:solidFill>
                <a:srgbClr val="262626"/>
              </a:solidFill>
              <a:latin typeface="Avenir Next Medium"/>
            </a:endParaRPr>
          </a:p>
          <a:p>
            <a:pPr marL="857250" lvl="1" indent="-457200">
              <a:spcAft>
                <a:spcPts val="0"/>
              </a:spcAft>
            </a:pPr>
            <a:r>
              <a:rPr lang="en-US" sz="3200">
                <a:solidFill>
                  <a:srgbClr val="262626"/>
                </a:solidFill>
                <a:latin typeface="Avenir Next Medium"/>
              </a:rPr>
              <a:t>Don't tell them, show them by being comfortable if they stop masking. </a:t>
            </a:r>
          </a:p>
          <a:p>
            <a:pPr marL="400050" lvl="1" indent="0">
              <a:spcAft>
                <a:spcPts val="0"/>
              </a:spcAft>
              <a:buNone/>
            </a:pPr>
            <a:endParaRPr lang="en-US" sz="3200">
              <a:solidFill>
                <a:srgbClr val="262626"/>
              </a:solidFill>
              <a:latin typeface="Avenir Next Medium"/>
            </a:endParaRPr>
          </a:p>
          <a:p>
            <a:pPr marL="857250" lvl="1" indent="-457200">
              <a:spcAft>
                <a:spcPts val="0"/>
              </a:spcAft>
            </a:pPr>
            <a:r>
              <a:rPr lang="en-US" sz="3200">
                <a:solidFill>
                  <a:srgbClr val="262626"/>
                </a:solidFill>
                <a:latin typeface="Avenir Next Medium"/>
              </a:rPr>
              <a:t>If you are more vulnerable, someone with autism may be more likely to open-up. </a:t>
            </a:r>
          </a:p>
        </p:txBody>
      </p:sp>
    </p:spTree>
    <p:extLst>
      <p:ext uri="{BB962C8B-B14F-4D97-AF65-F5344CB8AC3E}">
        <p14:creationId xmlns:p14="http://schemas.microsoft.com/office/powerpoint/2010/main" val="13652181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732E-A3DA-6F24-8FDE-2A40E0A8214D}"/>
              </a:ext>
            </a:extLst>
          </p:cNvPr>
          <p:cNvSpPr>
            <a:spLocks noGrp="1"/>
          </p:cNvSpPr>
          <p:nvPr>
            <p:ph type="title"/>
          </p:nvPr>
        </p:nvSpPr>
        <p:spPr/>
        <p:txBody>
          <a:bodyPr/>
          <a:lstStyle/>
          <a:p>
            <a:r>
              <a:rPr lang="en-US" b="0">
                <a:latin typeface="Avenir Next Demi Bold"/>
              </a:rPr>
              <a:t>Stimming</a:t>
            </a:r>
            <a:endParaRPr lang="en-US"/>
          </a:p>
        </p:txBody>
      </p:sp>
      <p:sp>
        <p:nvSpPr>
          <p:cNvPr id="3" name="Content Placeholder 2">
            <a:extLst>
              <a:ext uri="{FF2B5EF4-FFF2-40B4-BE49-F238E27FC236}">
                <a16:creationId xmlns:a16="http://schemas.microsoft.com/office/drawing/2014/main" id="{A0FBB0EF-A251-5155-4EB5-FD7AAA122889}"/>
              </a:ext>
            </a:extLst>
          </p:cNvPr>
          <p:cNvSpPr>
            <a:spLocks noGrp="1"/>
          </p:cNvSpPr>
          <p:nvPr>
            <p:ph idx="1"/>
          </p:nvPr>
        </p:nvSpPr>
        <p:spPr/>
        <p:txBody>
          <a:bodyPr/>
          <a:lstStyle/>
          <a:p>
            <a:r>
              <a:rPr lang="en-US" sz="3400">
                <a:solidFill>
                  <a:srgbClr val="262626"/>
                </a:solidFill>
                <a:latin typeface="Avenir Next Medium"/>
              </a:rPr>
              <a:t>Stimming – Physical rhythmic movements, that regulate emotions. Emotional regulation is very important for people with Autism. </a:t>
            </a:r>
          </a:p>
        </p:txBody>
      </p:sp>
    </p:spTree>
    <p:extLst>
      <p:ext uri="{BB962C8B-B14F-4D97-AF65-F5344CB8AC3E}">
        <p14:creationId xmlns:p14="http://schemas.microsoft.com/office/powerpoint/2010/main" val="4504868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732E-A3DA-6F24-8FDE-2A40E0A8214D}"/>
              </a:ext>
            </a:extLst>
          </p:cNvPr>
          <p:cNvSpPr>
            <a:spLocks noGrp="1"/>
          </p:cNvSpPr>
          <p:nvPr>
            <p:ph type="title"/>
          </p:nvPr>
        </p:nvSpPr>
        <p:spPr/>
        <p:txBody>
          <a:bodyPr/>
          <a:lstStyle/>
          <a:p>
            <a:r>
              <a:rPr lang="en-US" b="0">
                <a:latin typeface="Avenir Next Demi Bold"/>
              </a:rPr>
              <a:t>Stimming</a:t>
            </a:r>
            <a:endParaRPr lang="en-US"/>
          </a:p>
        </p:txBody>
      </p:sp>
      <p:sp>
        <p:nvSpPr>
          <p:cNvPr id="3" name="Content Placeholder 2">
            <a:extLst>
              <a:ext uri="{FF2B5EF4-FFF2-40B4-BE49-F238E27FC236}">
                <a16:creationId xmlns:a16="http://schemas.microsoft.com/office/drawing/2014/main" id="{A0FBB0EF-A251-5155-4EB5-FD7AAA122889}"/>
              </a:ext>
            </a:extLst>
          </p:cNvPr>
          <p:cNvSpPr>
            <a:spLocks noGrp="1"/>
          </p:cNvSpPr>
          <p:nvPr>
            <p:ph idx="1"/>
          </p:nvPr>
        </p:nvSpPr>
        <p:spPr/>
        <p:txBody>
          <a:bodyPr/>
          <a:lstStyle/>
          <a:p>
            <a:r>
              <a:rPr lang="en-US" sz="3400">
                <a:solidFill>
                  <a:srgbClr val="262626"/>
                </a:solidFill>
                <a:latin typeface="Avenir Next Medium"/>
              </a:rPr>
              <a:t>Though this is used by autistics, I believe every neurotype can benefit from these types of activities.</a:t>
            </a:r>
          </a:p>
          <a:p>
            <a:r>
              <a:rPr lang="en-US" sz="3400">
                <a:solidFill>
                  <a:srgbClr val="262626"/>
                </a:solidFill>
                <a:latin typeface="Avenir Next Medium"/>
              </a:rPr>
              <a:t>Acceptable "stimming" by any neurotype:</a:t>
            </a:r>
          </a:p>
          <a:p>
            <a:pPr lvl="2">
              <a:spcAft>
                <a:spcPts val="0"/>
              </a:spcAft>
              <a:buFont typeface="Wingdings" pitchFamily="2" charset="2"/>
              <a:buChar char="§"/>
            </a:pPr>
            <a:r>
              <a:rPr lang="en-US" sz="3000">
                <a:solidFill>
                  <a:srgbClr val="262626"/>
                </a:solidFill>
                <a:latin typeface="Avenir Next Medium"/>
              </a:rPr>
              <a:t>Pen spinning</a:t>
            </a:r>
          </a:p>
          <a:p>
            <a:pPr lvl="2">
              <a:spcAft>
                <a:spcPts val="0"/>
              </a:spcAft>
              <a:buFont typeface="Wingdings" pitchFamily="2" charset="2"/>
              <a:buChar char="§"/>
            </a:pPr>
            <a:r>
              <a:rPr lang="en-US" sz="3000">
                <a:solidFill>
                  <a:srgbClr val="262626"/>
                </a:solidFill>
                <a:latin typeface="Avenir Next Medium"/>
              </a:rPr>
              <a:t>Tapping foot</a:t>
            </a:r>
          </a:p>
          <a:p>
            <a:pPr lvl="2">
              <a:spcAft>
                <a:spcPts val="0"/>
              </a:spcAft>
              <a:buFont typeface="Wingdings" pitchFamily="2" charset="2"/>
              <a:buChar char="§"/>
            </a:pPr>
            <a:r>
              <a:rPr lang="en-US" sz="3000">
                <a:solidFill>
                  <a:srgbClr val="262626"/>
                </a:solidFill>
                <a:latin typeface="Avenir Next Medium"/>
              </a:rPr>
              <a:t>Twirling hair</a:t>
            </a:r>
          </a:p>
        </p:txBody>
      </p:sp>
    </p:spTree>
    <p:extLst>
      <p:ext uri="{BB962C8B-B14F-4D97-AF65-F5344CB8AC3E}">
        <p14:creationId xmlns:p14="http://schemas.microsoft.com/office/powerpoint/2010/main" val="30681344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732E-A3DA-6F24-8FDE-2A40E0A8214D}"/>
              </a:ext>
            </a:extLst>
          </p:cNvPr>
          <p:cNvSpPr>
            <a:spLocks noGrp="1"/>
          </p:cNvSpPr>
          <p:nvPr>
            <p:ph type="title"/>
          </p:nvPr>
        </p:nvSpPr>
        <p:spPr/>
        <p:txBody>
          <a:bodyPr/>
          <a:lstStyle/>
          <a:p>
            <a:r>
              <a:rPr lang="en-US" b="0">
                <a:latin typeface="Avenir Next Demi Bold"/>
              </a:rPr>
              <a:t>Stimming</a:t>
            </a:r>
            <a:endParaRPr lang="en-US"/>
          </a:p>
        </p:txBody>
      </p:sp>
      <p:sp>
        <p:nvSpPr>
          <p:cNvPr id="3" name="Content Placeholder 2">
            <a:extLst>
              <a:ext uri="{FF2B5EF4-FFF2-40B4-BE49-F238E27FC236}">
                <a16:creationId xmlns:a16="http://schemas.microsoft.com/office/drawing/2014/main" id="{A0FBB0EF-A251-5155-4EB5-FD7AAA122889}"/>
              </a:ext>
            </a:extLst>
          </p:cNvPr>
          <p:cNvSpPr>
            <a:spLocks noGrp="1"/>
          </p:cNvSpPr>
          <p:nvPr>
            <p:ph idx="1"/>
          </p:nvPr>
        </p:nvSpPr>
        <p:spPr/>
        <p:txBody>
          <a:bodyPr/>
          <a:lstStyle/>
          <a:p>
            <a:r>
              <a:rPr lang="en-US" sz="3400">
                <a:solidFill>
                  <a:srgbClr val="262626"/>
                </a:solidFill>
                <a:latin typeface="Avenir Next Medium"/>
              </a:rPr>
              <a:t>However, these are usually not acceptable:</a:t>
            </a:r>
          </a:p>
          <a:p>
            <a:pPr lvl="1">
              <a:spcAft>
                <a:spcPts val="0"/>
              </a:spcAft>
            </a:pPr>
            <a:r>
              <a:rPr lang="en-US" sz="3200">
                <a:solidFill>
                  <a:srgbClr val="262626"/>
                </a:solidFill>
                <a:latin typeface="Avenir Next"/>
              </a:rPr>
              <a:t>Repeating words or phrases</a:t>
            </a:r>
            <a:endParaRPr lang="en-US" sz="3200">
              <a:solidFill>
                <a:srgbClr val="262626"/>
              </a:solidFill>
              <a:latin typeface="Avenir Next Medium"/>
            </a:endParaRPr>
          </a:p>
          <a:p>
            <a:pPr lvl="1"/>
            <a:r>
              <a:rPr lang="en-US" sz="3000">
                <a:solidFill>
                  <a:srgbClr val="262626"/>
                </a:solidFill>
                <a:latin typeface="Avenir Next"/>
              </a:rPr>
              <a:t>Finger-flicking</a:t>
            </a:r>
          </a:p>
          <a:p>
            <a:pPr lvl="1"/>
            <a:r>
              <a:rPr lang="en-US" sz="3200">
                <a:solidFill>
                  <a:srgbClr val="262626"/>
                </a:solidFill>
                <a:latin typeface="Avenir Next"/>
              </a:rPr>
              <a:t>Rocking back and forth</a:t>
            </a:r>
            <a:endParaRPr lang="en-US"/>
          </a:p>
          <a:p>
            <a:pPr lvl="1"/>
            <a:r>
              <a:rPr lang="en-US" sz="3200">
                <a:solidFill>
                  <a:srgbClr val="262626"/>
                </a:solidFill>
                <a:latin typeface="Avenir Next"/>
              </a:rPr>
              <a:t>Pacing back and forth</a:t>
            </a:r>
          </a:p>
          <a:p>
            <a:pPr lvl="1"/>
            <a:r>
              <a:rPr lang="en-US" sz="3200">
                <a:solidFill>
                  <a:srgbClr val="262626"/>
                </a:solidFill>
                <a:latin typeface="Avenir Next Medium"/>
              </a:rPr>
              <a:t>Humming</a:t>
            </a:r>
            <a:endParaRPr lang="en-US" sz="3200">
              <a:solidFill>
                <a:srgbClr val="262626"/>
              </a:solidFill>
              <a:latin typeface="Avenir Next"/>
            </a:endParaRPr>
          </a:p>
          <a:p>
            <a:endParaRPr lang="en-US" sz="3400">
              <a:solidFill>
                <a:srgbClr val="262626"/>
              </a:solidFill>
              <a:latin typeface="Avenir Next Medium"/>
            </a:endParaRPr>
          </a:p>
        </p:txBody>
      </p:sp>
    </p:spTree>
    <p:extLst>
      <p:ext uri="{BB962C8B-B14F-4D97-AF65-F5344CB8AC3E}">
        <p14:creationId xmlns:p14="http://schemas.microsoft.com/office/powerpoint/2010/main" val="38907798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732E-A3DA-6F24-8FDE-2A40E0A8214D}"/>
              </a:ext>
            </a:extLst>
          </p:cNvPr>
          <p:cNvSpPr>
            <a:spLocks noGrp="1"/>
          </p:cNvSpPr>
          <p:nvPr>
            <p:ph type="title"/>
          </p:nvPr>
        </p:nvSpPr>
        <p:spPr/>
        <p:txBody>
          <a:bodyPr/>
          <a:lstStyle/>
          <a:p>
            <a:r>
              <a:rPr lang="en-US" b="0">
                <a:latin typeface="Avenir Next Demi Bold"/>
              </a:rPr>
              <a:t>Stimming</a:t>
            </a:r>
            <a:endParaRPr lang="en-US"/>
          </a:p>
        </p:txBody>
      </p:sp>
      <p:sp>
        <p:nvSpPr>
          <p:cNvPr id="3" name="Content Placeholder 2">
            <a:extLst>
              <a:ext uri="{FF2B5EF4-FFF2-40B4-BE49-F238E27FC236}">
                <a16:creationId xmlns:a16="http://schemas.microsoft.com/office/drawing/2014/main" id="{A0FBB0EF-A251-5155-4EB5-FD7AAA122889}"/>
              </a:ext>
            </a:extLst>
          </p:cNvPr>
          <p:cNvSpPr>
            <a:spLocks noGrp="1"/>
          </p:cNvSpPr>
          <p:nvPr>
            <p:ph idx="1"/>
          </p:nvPr>
        </p:nvSpPr>
        <p:spPr/>
        <p:txBody>
          <a:bodyPr/>
          <a:lstStyle/>
          <a:p>
            <a:r>
              <a:rPr lang="en-US" sz="3400">
                <a:solidFill>
                  <a:srgbClr val="262626"/>
                </a:solidFill>
                <a:latin typeface="Avenir Next Medium"/>
              </a:rPr>
              <a:t>How do we support stimming? </a:t>
            </a:r>
          </a:p>
        </p:txBody>
      </p:sp>
    </p:spTree>
    <p:extLst>
      <p:ext uri="{BB962C8B-B14F-4D97-AF65-F5344CB8AC3E}">
        <p14:creationId xmlns:p14="http://schemas.microsoft.com/office/powerpoint/2010/main" val="17153313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732E-A3DA-6F24-8FDE-2A40E0A8214D}"/>
              </a:ext>
            </a:extLst>
          </p:cNvPr>
          <p:cNvSpPr>
            <a:spLocks noGrp="1"/>
          </p:cNvSpPr>
          <p:nvPr>
            <p:ph type="title"/>
          </p:nvPr>
        </p:nvSpPr>
        <p:spPr/>
        <p:txBody>
          <a:bodyPr/>
          <a:lstStyle/>
          <a:p>
            <a:r>
              <a:rPr lang="en-US" b="0">
                <a:latin typeface="Avenir Next Demi Bold"/>
              </a:rPr>
              <a:t>Stimming</a:t>
            </a:r>
            <a:endParaRPr lang="en-US"/>
          </a:p>
        </p:txBody>
      </p:sp>
      <p:sp>
        <p:nvSpPr>
          <p:cNvPr id="3" name="Content Placeholder 2">
            <a:extLst>
              <a:ext uri="{FF2B5EF4-FFF2-40B4-BE49-F238E27FC236}">
                <a16:creationId xmlns:a16="http://schemas.microsoft.com/office/drawing/2014/main" id="{A0FBB0EF-A251-5155-4EB5-FD7AAA122889}"/>
              </a:ext>
            </a:extLst>
          </p:cNvPr>
          <p:cNvSpPr>
            <a:spLocks noGrp="1"/>
          </p:cNvSpPr>
          <p:nvPr>
            <p:ph idx="1"/>
          </p:nvPr>
        </p:nvSpPr>
        <p:spPr/>
        <p:txBody>
          <a:bodyPr/>
          <a:lstStyle/>
          <a:p>
            <a:r>
              <a:rPr lang="en-US" sz="3400">
                <a:solidFill>
                  <a:srgbClr val="262626"/>
                </a:solidFill>
                <a:latin typeface="Avenir Next Medium"/>
              </a:rPr>
              <a:t>Inform people of the benefits</a:t>
            </a:r>
          </a:p>
          <a:p>
            <a:endParaRPr lang="en-US" sz="3400">
              <a:solidFill>
                <a:srgbClr val="262626"/>
              </a:solidFill>
              <a:latin typeface="Avenir Next Medium"/>
            </a:endParaRPr>
          </a:p>
          <a:p>
            <a:r>
              <a:rPr lang="en-US" sz="3400">
                <a:solidFill>
                  <a:srgbClr val="262626"/>
                </a:solidFill>
                <a:latin typeface="Avenir Next Medium"/>
              </a:rPr>
              <a:t>Intervene and correct behaviors of those who do not accept stimming. </a:t>
            </a:r>
          </a:p>
        </p:txBody>
      </p:sp>
    </p:spTree>
    <p:extLst>
      <p:ext uri="{BB962C8B-B14F-4D97-AF65-F5344CB8AC3E}">
        <p14:creationId xmlns:p14="http://schemas.microsoft.com/office/powerpoint/2010/main" val="33354943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A17FE-297E-048E-8682-D34AEF1CD4E9}"/>
              </a:ext>
            </a:extLst>
          </p:cNvPr>
          <p:cNvSpPr>
            <a:spLocks noGrp="1"/>
          </p:cNvSpPr>
          <p:nvPr>
            <p:ph type="title"/>
          </p:nvPr>
        </p:nvSpPr>
        <p:spPr/>
        <p:txBody>
          <a:bodyPr/>
          <a:lstStyle/>
          <a:p>
            <a:r>
              <a:rPr lang="en-US">
                <a:latin typeface="Avenir Next Demi Bold"/>
              </a:rPr>
              <a:t>Activity</a:t>
            </a:r>
            <a:endParaRPr lang="en-US"/>
          </a:p>
        </p:txBody>
      </p:sp>
      <p:sp>
        <p:nvSpPr>
          <p:cNvPr id="3" name="Content Placeholder 2">
            <a:extLst>
              <a:ext uri="{FF2B5EF4-FFF2-40B4-BE49-F238E27FC236}">
                <a16:creationId xmlns:a16="http://schemas.microsoft.com/office/drawing/2014/main" id="{E25683A6-39B0-D18C-707D-0876ACFE8DAB}"/>
              </a:ext>
            </a:extLst>
          </p:cNvPr>
          <p:cNvSpPr>
            <a:spLocks noGrp="1"/>
          </p:cNvSpPr>
          <p:nvPr>
            <p:ph idx="1"/>
          </p:nvPr>
        </p:nvSpPr>
        <p:spPr/>
        <p:txBody>
          <a:bodyPr/>
          <a:lstStyle/>
          <a:p>
            <a:pPr marL="0" indent="0">
              <a:buNone/>
            </a:pPr>
            <a:r>
              <a:rPr lang="en-US" sz="2800">
                <a:latin typeface="Avenir Next Medium"/>
              </a:rPr>
              <a:t>Share some activities you like to do to relieve tension/ release energy. </a:t>
            </a:r>
            <a:endParaRPr lang="en-US" sz="2800"/>
          </a:p>
          <a:p>
            <a:pPr marL="0" indent="0">
              <a:buNone/>
            </a:pPr>
            <a:r>
              <a:rPr lang="en-US" sz="2800">
                <a:latin typeface="Avenir Next Medium"/>
              </a:rPr>
              <a:t>It doesn’t have to be stimming. </a:t>
            </a:r>
          </a:p>
          <a:p>
            <a:endParaRPr lang="en-US">
              <a:latin typeface="Avenir Next Medium"/>
            </a:endParaRPr>
          </a:p>
        </p:txBody>
      </p:sp>
      <p:sp>
        <p:nvSpPr>
          <p:cNvPr id="4" name="Text Placeholder 3">
            <a:extLst>
              <a:ext uri="{FF2B5EF4-FFF2-40B4-BE49-F238E27FC236}">
                <a16:creationId xmlns:a16="http://schemas.microsoft.com/office/drawing/2014/main" id="{EC4D5572-96FB-C2D5-ECCD-DC8FF2AA3B97}"/>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24855084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A17FE-297E-048E-8682-D34AEF1CD4E9}"/>
              </a:ext>
            </a:extLst>
          </p:cNvPr>
          <p:cNvSpPr>
            <a:spLocks noGrp="1"/>
          </p:cNvSpPr>
          <p:nvPr>
            <p:ph type="title"/>
          </p:nvPr>
        </p:nvSpPr>
        <p:spPr/>
        <p:txBody>
          <a:bodyPr/>
          <a:lstStyle/>
          <a:p>
            <a:r>
              <a:rPr lang="en-US">
                <a:latin typeface="Avenir Next Demi Bold"/>
              </a:rPr>
              <a:t>Activity</a:t>
            </a:r>
            <a:endParaRPr lang="en-US"/>
          </a:p>
        </p:txBody>
      </p:sp>
      <p:sp>
        <p:nvSpPr>
          <p:cNvPr id="3" name="Content Placeholder 2">
            <a:extLst>
              <a:ext uri="{FF2B5EF4-FFF2-40B4-BE49-F238E27FC236}">
                <a16:creationId xmlns:a16="http://schemas.microsoft.com/office/drawing/2014/main" id="{E25683A6-39B0-D18C-707D-0876ACFE8DAB}"/>
              </a:ext>
            </a:extLst>
          </p:cNvPr>
          <p:cNvSpPr>
            <a:spLocks noGrp="1"/>
          </p:cNvSpPr>
          <p:nvPr>
            <p:ph idx="1"/>
          </p:nvPr>
        </p:nvSpPr>
        <p:spPr/>
        <p:txBody>
          <a:bodyPr/>
          <a:lstStyle/>
          <a:p>
            <a:pPr marL="0" indent="0">
              <a:buNone/>
            </a:pPr>
            <a:r>
              <a:rPr lang="en-US" sz="2800">
                <a:latin typeface="Avenir Next Medium"/>
              </a:rPr>
              <a:t>Do you feel more comfortable with the people you shared this information with? </a:t>
            </a:r>
            <a:endParaRPr lang="en-US" sz="2800"/>
          </a:p>
          <a:p>
            <a:pPr marL="0" indent="0">
              <a:buNone/>
            </a:pPr>
            <a:endParaRPr lang="en-US" sz="2800">
              <a:latin typeface="Avenir Next Medium"/>
            </a:endParaRPr>
          </a:p>
          <a:p>
            <a:pPr marL="0" indent="0">
              <a:buNone/>
            </a:pPr>
            <a:r>
              <a:rPr lang="en-US" sz="2800">
                <a:latin typeface="Avenir Next Medium"/>
              </a:rPr>
              <a:t>These connections are how you build trust with each other, and show how important emotional health is. </a:t>
            </a:r>
          </a:p>
          <a:p>
            <a:endParaRPr lang="en-US">
              <a:latin typeface="Avenir Next Medium"/>
            </a:endParaRPr>
          </a:p>
        </p:txBody>
      </p:sp>
      <p:sp>
        <p:nvSpPr>
          <p:cNvPr id="4" name="Text Placeholder 3">
            <a:extLst>
              <a:ext uri="{FF2B5EF4-FFF2-40B4-BE49-F238E27FC236}">
                <a16:creationId xmlns:a16="http://schemas.microsoft.com/office/drawing/2014/main" id="{EC4D5572-96FB-C2D5-ECCD-DC8FF2AA3B97}"/>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24130503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732E-A3DA-6F24-8FDE-2A40E0A8214D}"/>
              </a:ext>
            </a:extLst>
          </p:cNvPr>
          <p:cNvSpPr>
            <a:spLocks noGrp="1"/>
          </p:cNvSpPr>
          <p:nvPr>
            <p:ph type="title"/>
          </p:nvPr>
        </p:nvSpPr>
        <p:spPr/>
        <p:txBody>
          <a:bodyPr/>
          <a:lstStyle/>
          <a:p>
            <a:r>
              <a:rPr lang="en-US" b="0">
                <a:latin typeface="Avenir Next Demi Bold"/>
              </a:rPr>
              <a:t>Burnout</a:t>
            </a:r>
            <a:endParaRPr lang="en-US"/>
          </a:p>
        </p:txBody>
      </p:sp>
      <p:sp>
        <p:nvSpPr>
          <p:cNvPr id="3" name="Content Placeholder 2">
            <a:extLst>
              <a:ext uri="{FF2B5EF4-FFF2-40B4-BE49-F238E27FC236}">
                <a16:creationId xmlns:a16="http://schemas.microsoft.com/office/drawing/2014/main" id="{A0FBB0EF-A251-5155-4EB5-FD7AAA122889}"/>
              </a:ext>
            </a:extLst>
          </p:cNvPr>
          <p:cNvSpPr>
            <a:spLocks noGrp="1"/>
          </p:cNvSpPr>
          <p:nvPr>
            <p:ph idx="1"/>
          </p:nvPr>
        </p:nvSpPr>
        <p:spPr/>
        <p:txBody>
          <a:bodyPr/>
          <a:lstStyle/>
          <a:p>
            <a:r>
              <a:rPr lang="en-US" sz="3400">
                <a:solidFill>
                  <a:srgbClr val="262626"/>
                </a:solidFill>
                <a:latin typeface="Avenir Next Medium"/>
              </a:rPr>
              <a:t>Burnout – Can occur after long periods of stress or masking. Severe fatigue and loss of motivation. Stress is more negatively impacting than normal.</a:t>
            </a:r>
          </a:p>
        </p:txBody>
      </p:sp>
    </p:spTree>
    <p:extLst>
      <p:ext uri="{BB962C8B-B14F-4D97-AF65-F5344CB8AC3E}">
        <p14:creationId xmlns:p14="http://schemas.microsoft.com/office/powerpoint/2010/main" val="3154988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B975D-7A46-D41D-678A-7EAF091725E6}"/>
              </a:ext>
            </a:extLst>
          </p:cNvPr>
          <p:cNvSpPr>
            <a:spLocks noGrp="1"/>
          </p:cNvSpPr>
          <p:nvPr>
            <p:ph type="title"/>
          </p:nvPr>
        </p:nvSpPr>
        <p:spPr/>
        <p:txBody>
          <a:bodyPr>
            <a:normAutofit/>
          </a:bodyPr>
          <a:lstStyle/>
          <a:p>
            <a:r>
              <a:rPr lang="en-US">
                <a:latin typeface="Avenir Next Demi Bold"/>
              </a:rPr>
              <a:t>Objectives</a:t>
            </a:r>
            <a:endParaRPr lang="en-US"/>
          </a:p>
        </p:txBody>
      </p:sp>
      <p:sp>
        <p:nvSpPr>
          <p:cNvPr id="3" name="Content Placeholder 2">
            <a:extLst>
              <a:ext uri="{FF2B5EF4-FFF2-40B4-BE49-F238E27FC236}">
                <a16:creationId xmlns:a16="http://schemas.microsoft.com/office/drawing/2014/main" id="{EA3FEC8C-9A32-5767-D354-50463D37653D}"/>
              </a:ext>
            </a:extLst>
          </p:cNvPr>
          <p:cNvSpPr>
            <a:spLocks noGrp="1"/>
          </p:cNvSpPr>
          <p:nvPr>
            <p:ph idx="1"/>
          </p:nvPr>
        </p:nvSpPr>
        <p:spPr/>
        <p:txBody>
          <a:bodyPr>
            <a:normAutofit lnSpcReduction="10000"/>
          </a:bodyPr>
          <a:lstStyle/>
          <a:p>
            <a:r>
              <a:rPr lang="en-US" sz="2800">
                <a:latin typeface="Avenir Next Medium"/>
              </a:rPr>
              <a:t>Understand the concept of neurodiversity and how embracing it can lead to more inclusive societal perceptions and practices.</a:t>
            </a:r>
            <a:endParaRPr lang="en-US"/>
          </a:p>
          <a:p>
            <a:endParaRPr lang="en-US"/>
          </a:p>
          <a:p>
            <a:r>
              <a:rPr lang="en-US" sz="2800">
                <a:latin typeface="Avenir Next Medium"/>
              </a:rPr>
              <a:t>Explore societal challenges faced by neurodiverse individuals and evaluate ways to modify environments rather than changing neurodiverse people.</a:t>
            </a:r>
            <a:endParaRPr lang="en-US"/>
          </a:p>
          <a:p>
            <a:endParaRPr lang="en-US"/>
          </a:p>
          <a:p>
            <a:r>
              <a:rPr lang="en-US" sz="2800">
                <a:latin typeface="Avenir Next Medium"/>
              </a:rPr>
              <a:t>Engage in collaborative group activities to develop strategies for promoting inclusivity and embracing neurodiversity in various settings.</a:t>
            </a:r>
            <a:endParaRPr lang="en-US"/>
          </a:p>
        </p:txBody>
      </p:sp>
    </p:spTree>
    <p:extLst>
      <p:ext uri="{BB962C8B-B14F-4D97-AF65-F5344CB8AC3E}">
        <p14:creationId xmlns:p14="http://schemas.microsoft.com/office/powerpoint/2010/main" val="29826679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732E-A3DA-6F24-8FDE-2A40E0A8214D}"/>
              </a:ext>
            </a:extLst>
          </p:cNvPr>
          <p:cNvSpPr>
            <a:spLocks noGrp="1"/>
          </p:cNvSpPr>
          <p:nvPr>
            <p:ph type="title"/>
          </p:nvPr>
        </p:nvSpPr>
        <p:spPr/>
        <p:txBody>
          <a:bodyPr/>
          <a:lstStyle/>
          <a:p>
            <a:r>
              <a:rPr lang="en-US" b="0">
                <a:latin typeface="Avenir Next Demi Bold"/>
              </a:rPr>
              <a:t>Burnout</a:t>
            </a:r>
            <a:endParaRPr lang="en-US"/>
          </a:p>
        </p:txBody>
      </p:sp>
      <p:sp>
        <p:nvSpPr>
          <p:cNvPr id="3" name="Content Placeholder 2">
            <a:extLst>
              <a:ext uri="{FF2B5EF4-FFF2-40B4-BE49-F238E27FC236}">
                <a16:creationId xmlns:a16="http://schemas.microsoft.com/office/drawing/2014/main" id="{A0FBB0EF-A251-5155-4EB5-FD7AAA122889}"/>
              </a:ext>
            </a:extLst>
          </p:cNvPr>
          <p:cNvSpPr>
            <a:spLocks noGrp="1"/>
          </p:cNvSpPr>
          <p:nvPr>
            <p:ph idx="1"/>
          </p:nvPr>
        </p:nvSpPr>
        <p:spPr/>
        <p:txBody>
          <a:bodyPr/>
          <a:lstStyle/>
          <a:p>
            <a:r>
              <a:rPr lang="en-US" sz="3400">
                <a:solidFill>
                  <a:srgbClr val="262626"/>
                </a:solidFill>
                <a:latin typeface="Avenir Next Medium"/>
              </a:rPr>
              <a:t>How to help someone with Burnout:</a:t>
            </a:r>
          </a:p>
          <a:p>
            <a:r>
              <a:rPr lang="en-US" sz="3400">
                <a:solidFill>
                  <a:srgbClr val="262626"/>
                </a:solidFill>
                <a:latin typeface="Avenir Next Medium"/>
              </a:rPr>
              <a:t>Patience during communication, offer to help make appointments for therapy</a:t>
            </a:r>
            <a:endParaRPr lang="en-US" sz="3400">
              <a:solidFill>
                <a:srgbClr val="262626"/>
              </a:solidFill>
            </a:endParaRPr>
          </a:p>
        </p:txBody>
      </p:sp>
    </p:spTree>
    <p:extLst>
      <p:ext uri="{BB962C8B-B14F-4D97-AF65-F5344CB8AC3E}">
        <p14:creationId xmlns:p14="http://schemas.microsoft.com/office/powerpoint/2010/main" val="21916759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543A7-0316-F775-8F78-63927CCF9D3E}"/>
              </a:ext>
            </a:extLst>
          </p:cNvPr>
          <p:cNvSpPr>
            <a:spLocks noGrp="1"/>
          </p:cNvSpPr>
          <p:nvPr>
            <p:ph type="title"/>
          </p:nvPr>
        </p:nvSpPr>
        <p:spPr/>
        <p:txBody>
          <a:bodyPr>
            <a:normAutofit/>
          </a:bodyPr>
          <a:lstStyle/>
          <a:p>
            <a:r>
              <a:rPr lang="en-US"/>
              <a:t>OCD</a:t>
            </a:r>
            <a:endParaRPr lang="en-US" dirty="0"/>
          </a:p>
        </p:txBody>
      </p:sp>
      <p:sp>
        <p:nvSpPr>
          <p:cNvPr id="3" name="Content Placeholder 2">
            <a:extLst>
              <a:ext uri="{FF2B5EF4-FFF2-40B4-BE49-F238E27FC236}">
                <a16:creationId xmlns:a16="http://schemas.microsoft.com/office/drawing/2014/main" id="{D15A9CBA-E131-AACA-AABF-DC33CECEDCE9}"/>
              </a:ext>
            </a:extLst>
          </p:cNvPr>
          <p:cNvSpPr>
            <a:spLocks noGrp="1"/>
          </p:cNvSpPr>
          <p:nvPr>
            <p:ph idx="1"/>
          </p:nvPr>
        </p:nvSpPr>
        <p:spPr/>
        <p:txBody>
          <a:bodyPr/>
          <a:lstStyle/>
          <a:p>
            <a:pPr marL="0" indent="0">
              <a:buNone/>
            </a:pPr>
            <a:r>
              <a:rPr lang="en-US">
                <a:latin typeface="Avenir Next Medium"/>
              </a:rPr>
              <a:t>Obsessive Compulsive Disorder</a:t>
            </a:r>
            <a:endParaRPr lang="en-US" dirty="0">
              <a:latin typeface="Avenir Next Medium"/>
            </a:endParaRPr>
          </a:p>
          <a:p>
            <a:r>
              <a:rPr lang="en-US">
                <a:latin typeface="Avenir Next Medium"/>
              </a:rPr>
              <a:t>Unwanted, irrational thoughts, images, urges, or feelings that cause anxiety. Examples include fear of contamination, doubts about locking a door, or unwanted disturbing thoughts. </a:t>
            </a:r>
          </a:p>
          <a:p>
            <a:r>
              <a:rPr lang="en-US">
                <a:latin typeface="Avenir Next Medium"/>
              </a:rPr>
              <a:t>OCD can significantly interfere with daily life and cause distress. While there's no cure, treatments like psychotherapy and medication can help people manage their symptoms.</a:t>
            </a:r>
            <a:endParaRPr lang="en-US"/>
          </a:p>
          <a:p>
            <a:r>
              <a:rPr lang="en-US">
                <a:latin typeface="Avenir Next Medium"/>
              </a:rPr>
              <a:t>Autism spectrum disorder (ASD): OCD and ASD share many symptoms, including repetitive behaviors, intense interests, and difficulty starting conversations. Studies suggest that up to 36% of people with ASD also have OCD</a:t>
            </a:r>
            <a:endParaRPr lang="en-US" dirty="0">
              <a:latin typeface="Avenir Next Medium"/>
            </a:endParaRPr>
          </a:p>
          <a:p>
            <a:endParaRPr lang="en-US" dirty="0"/>
          </a:p>
        </p:txBody>
      </p:sp>
    </p:spTree>
    <p:extLst>
      <p:ext uri="{BB962C8B-B14F-4D97-AF65-F5344CB8AC3E}">
        <p14:creationId xmlns:p14="http://schemas.microsoft.com/office/powerpoint/2010/main" val="31471865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543A7-0316-F775-8F78-63927CCF9D3E}"/>
              </a:ext>
            </a:extLst>
          </p:cNvPr>
          <p:cNvSpPr>
            <a:spLocks noGrp="1"/>
          </p:cNvSpPr>
          <p:nvPr>
            <p:ph type="title"/>
          </p:nvPr>
        </p:nvSpPr>
        <p:spPr/>
        <p:txBody>
          <a:bodyPr>
            <a:normAutofit/>
          </a:bodyPr>
          <a:lstStyle/>
          <a:p>
            <a:r>
              <a:rPr lang="en-US">
                <a:latin typeface="Avenir Next Demi Bold"/>
              </a:rPr>
              <a:t>Dyslexia</a:t>
            </a:r>
            <a:endParaRPr lang="en-US" dirty="0"/>
          </a:p>
        </p:txBody>
      </p:sp>
      <p:sp>
        <p:nvSpPr>
          <p:cNvPr id="3" name="Content Placeholder 2">
            <a:extLst>
              <a:ext uri="{FF2B5EF4-FFF2-40B4-BE49-F238E27FC236}">
                <a16:creationId xmlns:a16="http://schemas.microsoft.com/office/drawing/2014/main" id="{D15A9CBA-E131-AACA-AABF-DC33CECEDCE9}"/>
              </a:ext>
            </a:extLst>
          </p:cNvPr>
          <p:cNvSpPr>
            <a:spLocks noGrp="1"/>
          </p:cNvSpPr>
          <p:nvPr>
            <p:ph idx="1"/>
          </p:nvPr>
        </p:nvSpPr>
        <p:spPr/>
        <p:txBody>
          <a:bodyPr/>
          <a:lstStyle/>
          <a:p>
            <a:pPr>
              <a:buNone/>
            </a:pPr>
            <a:r>
              <a:rPr lang="en-US">
                <a:latin typeface="Avenir Next Medium"/>
              </a:rPr>
              <a:t>Dyslexia</a:t>
            </a:r>
            <a:endParaRPr lang="en-US"/>
          </a:p>
          <a:p>
            <a:pPr>
              <a:buNone/>
            </a:pPr>
            <a:r>
              <a:rPr lang="en-US">
                <a:latin typeface="Avenir Next Medium"/>
              </a:rPr>
              <a:t>A neurodiverse condition that primarily affects reading and spelling skills. It can involve challenges with phonological awareness, verbal memory, rapid serial naming, and verbal processing speed. </a:t>
            </a:r>
            <a:endParaRPr lang="en-US"/>
          </a:p>
          <a:p>
            <a:pPr>
              <a:buNone/>
            </a:pPr>
            <a:r>
              <a:rPr lang="en-US">
                <a:latin typeface="Avenir Next Medium"/>
              </a:rPr>
              <a:t>Other neurodivergent conditions</a:t>
            </a:r>
            <a:endParaRPr lang="en-US"/>
          </a:p>
          <a:p>
            <a:pPr>
              <a:buNone/>
            </a:pPr>
            <a:r>
              <a:rPr lang="en-US">
                <a:latin typeface="Avenir Next Medium"/>
              </a:rPr>
              <a:t>These include autism, ADHD, dyscalculia, and dyspraxia. </a:t>
            </a:r>
            <a:endParaRPr lang="en-US"/>
          </a:p>
          <a:p>
            <a:pPr>
              <a:buNone/>
            </a:pPr>
            <a:r>
              <a:rPr lang="en-US">
                <a:latin typeface="Avenir Next Medium"/>
              </a:rPr>
              <a:t>Co-occurring conditions</a:t>
            </a:r>
            <a:endParaRPr lang="en-US"/>
          </a:p>
          <a:p>
            <a:pPr marL="0" indent="0">
              <a:buNone/>
            </a:pPr>
            <a:r>
              <a:rPr lang="en-US">
                <a:latin typeface="Avenir Next Medium"/>
              </a:rPr>
              <a:t>Many other conditions often co-occur with dyslexia, including anxiety, mental health, and developmental language disorder. </a:t>
            </a:r>
            <a:endParaRPr lang="en-US"/>
          </a:p>
          <a:p>
            <a:endParaRPr lang="en-US" dirty="0"/>
          </a:p>
        </p:txBody>
      </p:sp>
    </p:spTree>
    <p:extLst>
      <p:ext uri="{BB962C8B-B14F-4D97-AF65-F5344CB8AC3E}">
        <p14:creationId xmlns:p14="http://schemas.microsoft.com/office/powerpoint/2010/main" val="2320732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543A7-0316-F775-8F78-63927CCF9D3E}"/>
              </a:ext>
            </a:extLst>
          </p:cNvPr>
          <p:cNvSpPr>
            <a:spLocks noGrp="1"/>
          </p:cNvSpPr>
          <p:nvPr>
            <p:ph type="title"/>
          </p:nvPr>
        </p:nvSpPr>
        <p:spPr/>
        <p:txBody>
          <a:bodyPr>
            <a:normAutofit/>
          </a:bodyPr>
          <a:lstStyle/>
          <a:p>
            <a:r>
              <a:rPr lang="en-US">
                <a:latin typeface="Avenir Next Demi Bold"/>
              </a:rPr>
              <a:t>DLD</a:t>
            </a:r>
            <a:endParaRPr lang="en-US" dirty="0"/>
          </a:p>
        </p:txBody>
      </p:sp>
      <p:sp>
        <p:nvSpPr>
          <p:cNvPr id="3" name="Content Placeholder 2">
            <a:extLst>
              <a:ext uri="{FF2B5EF4-FFF2-40B4-BE49-F238E27FC236}">
                <a16:creationId xmlns:a16="http://schemas.microsoft.com/office/drawing/2014/main" id="{D15A9CBA-E131-AACA-AABF-DC33CECEDCE9}"/>
              </a:ext>
            </a:extLst>
          </p:cNvPr>
          <p:cNvSpPr>
            <a:spLocks noGrp="1"/>
          </p:cNvSpPr>
          <p:nvPr>
            <p:ph idx="1"/>
          </p:nvPr>
        </p:nvSpPr>
        <p:spPr/>
        <p:txBody>
          <a:bodyPr/>
          <a:lstStyle/>
          <a:p>
            <a:pPr>
              <a:buNone/>
            </a:pPr>
            <a:r>
              <a:rPr lang="en-US">
                <a:latin typeface="Avenir Next Medium"/>
              </a:rPr>
              <a:t>Developmental Language Disorder (DLD)</a:t>
            </a:r>
            <a:endParaRPr lang="en-US"/>
          </a:p>
          <a:p>
            <a:pPr>
              <a:buNone/>
            </a:pPr>
            <a:r>
              <a:rPr lang="en-US">
                <a:latin typeface="Avenir Next Medium"/>
              </a:rPr>
              <a:t>Developmental Language Disorder (DLD) was previously known as Specific Language Impairment (SLI) it is a type of speech, language and communication need (SLCN).</a:t>
            </a:r>
            <a:endParaRPr lang="en-US"/>
          </a:p>
          <a:p>
            <a:pPr>
              <a:buNone/>
            </a:pPr>
            <a:r>
              <a:rPr lang="en-US">
                <a:latin typeface="Avenir Next Medium"/>
              </a:rPr>
              <a:t>Children with DLD are usually as able and healthy as other children in all ways, with one exception; they have enormous difficulty talking and understanding language.</a:t>
            </a:r>
            <a:endParaRPr lang="en-US"/>
          </a:p>
          <a:p>
            <a:pPr>
              <a:buNone/>
            </a:pPr>
            <a:r>
              <a:rPr lang="en-US">
                <a:latin typeface="Avenir Next Medium"/>
              </a:rPr>
              <a:t>They are NOT associated with other conditions, such as cerebral palsy, hearing impairment or autistic spectrum disorders. </a:t>
            </a:r>
            <a:endParaRPr lang="en-US"/>
          </a:p>
        </p:txBody>
      </p:sp>
    </p:spTree>
    <p:extLst>
      <p:ext uri="{BB962C8B-B14F-4D97-AF65-F5344CB8AC3E}">
        <p14:creationId xmlns:p14="http://schemas.microsoft.com/office/powerpoint/2010/main" val="22394413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4BF99-1737-2A3D-7D6C-DB5FBE9F84F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74DC4DA-D79C-FB04-3772-C328EAA2FE02}"/>
              </a:ext>
            </a:extLst>
          </p:cNvPr>
          <p:cNvSpPr>
            <a:spLocks noGrp="1"/>
          </p:cNvSpPr>
          <p:nvPr>
            <p:ph idx="1"/>
          </p:nvPr>
        </p:nvSpPr>
        <p:spPr/>
        <p:txBody>
          <a:bodyPr/>
          <a:lstStyle/>
          <a:p>
            <a:pPr>
              <a:lnSpc>
                <a:spcPct val="100000"/>
              </a:lnSpc>
              <a:spcBef>
                <a:spcPts val="1000"/>
              </a:spcBef>
            </a:pPr>
            <a:r>
              <a:rPr lang="en-US" sz="3200" dirty="0">
                <a:solidFill>
                  <a:srgbClr val="000000"/>
                </a:solidFill>
                <a:latin typeface="Arial"/>
                <a:cs typeface="Arial"/>
              </a:rPr>
              <a:t>Allies are great, especially when they truly let </a:t>
            </a:r>
            <a:r>
              <a:rPr lang="en-US" sz="3200" err="1">
                <a:solidFill>
                  <a:srgbClr val="000000"/>
                </a:solidFill>
                <a:latin typeface="Arial"/>
                <a:cs typeface="Arial"/>
              </a:rPr>
              <a:t>neurodivergents</a:t>
            </a:r>
            <a:r>
              <a:rPr lang="en-US" sz="3200" dirty="0">
                <a:solidFill>
                  <a:srgbClr val="000000"/>
                </a:solidFill>
                <a:latin typeface="Arial"/>
                <a:cs typeface="Arial"/>
              </a:rPr>
              <a:t> be </a:t>
            </a:r>
            <a:r>
              <a:rPr lang="en-US" sz="3200">
                <a:solidFill>
                  <a:srgbClr val="000000"/>
                </a:solidFill>
                <a:latin typeface="Arial"/>
                <a:cs typeface="Arial"/>
              </a:rPr>
              <a:t>themselves, and dispell misinformation</a:t>
            </a:r>
          </a:p>
          <a:p>
            <a:endParaRPr lang="en-US"/>
          </a:p>
        </p:txBody>
      </p:sp>
      <p:sp>
        <p:nvSpPr>
          <p:cNvPr id="4" name="Text Placeholder 3">
            <a:extLst>
              <a:ext uri="{FF2B5EF4-FFF2-40B4-BE49-F238E27FC236}">
                <a16:creationId xmlns:a16="http://schemas.microsoft.com/office/drawing/2014/main" id="{1FBAF816-6521-EEAD-AA5B-8C82D9190F09}"/>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9176073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9C89F-46F9-8EB7-F9D2-2F923A31811A}"/>
              </a:ext>
            </a:extLst>
          </p:cNvPr>
          <p:cNvSpPr>
            <a:spLocks noGrp="1"/>
          </p:cNvSpPr>
          <p:nvPr>
            <p:ph type="title"/>
          </p:nvPr>
        </p:nvSpPr>
        <p:spPr/>
        <p:txBody>
          <a:bodyPr/>
          <a:lstStyle/>
          <a:p>
            <a:r>
              <a:rPr lang="en-US">
                <a:latin typeface="Avenir Next Demi Bold"/>
              </a:rPr>
              <a:t>What Allies Can Do to Improve Communication</a:t>
            </a:r>
            <a:endParaRPr lang="en-US"/>
          </a:p>
        </p:txBody>
      </p:sp>
      <p:sp>
        <p:nvSpPr>
          <p:cNvPr id="3" name="Content Placeholder 2">
            <a:extLst>
              <a:ext uri="{FF2B5EF4-FFF2-40B4-BE49-F238E27FC236}">
                <a16:creationId xmlns:a16="http://schemas.microsoft.com/office/drawing/2014/main" id="{18A5822D-D6C6-09AE-0C5A-4C24D425E3BD}"/>
              </a:ext>
            </a:extLst>
          </p:cNvPr>
          <p:cNvSpPr>
            <a:spLocks noGrp="1"/>
          </p:cNvSpPr>
          <p:nvPr>
            <p:ph idx="1"/>
          </p:nvPr>
        </p:nvSpPr>
        <p:spPr/>
        <p:txBody>
          <a:bodyPr>
            <a:normAutofit/>
          </a:bodyPr>
          <a:lstStyle/>
          <a:p>
            <a:pPr marL="0" indent="0">
              <a:lnSpc>
                <a:spcPct val="100000"/>
              </a:lnSpc>
              <a:spcBef>
                <a:spcPts val="1000"/>
              </a:spcBef>
              <a:buNone/>
            </a:pPr>
            <a:endParaRPr lang="en-US" sz="1800">
              <a:solidFill>
                <a:srgbClr val="262626"/>
              </a:solidFill>
              <a:latin typeface="Arial"/>
              <a:cs typeface="Arial"/>
            </a:endParaRPr>
          </a:p>
          <a:p>
            <a:pPr>
              <a:lnSpc>
                <a:spcPct val="100000"/>
              </a:lnSpc>
              <a:spcBef>
                <a:spcPts val="1000"/>
              </a:spcBef>
            </a:pPr>
            <a:r>
              <a:rPr lang="en-US" sz="2800" dirty="0">
                <a:solidFill>
                  <a:srgbClr val="000000"/>
                </a:solidFill>
                <a:latin typeface="Arial"/>
                <a:cs typeface="Arial"/>
              </a:rPr>
              <a:t>Straight forward speech.  </a:t>
            </a:r>
          </a:p>
          <a:p>
            <a:pPr>
              <a:lnSpc>
                <a:spcPct val="100000"/>
              </a:lnSpc>
              <a:spcBef>
                <a:spcPts val="1000"/>
              </a:spcBef>
            </a:pPr>
            <a:r>
              <a:rPr lang="en-US" sz="2800" dirty="0">
                <a:solidFill>
                  <a:srgbClr val="000000"/>
                </a:solidFill>
                <a:latin typeface="Arial"/>
                <a:cs typeface="Arial"/>
              </a:rPr>
              <a:t>Confusion is immediately expelled with discussion.</a:t>
            </a:r>
          </a:p>
          <a:p>
            <a:pPr>
              <a:lnSpc>
                <a:spcPct val="100000"/>
              </a:lnSpc>
              <a:spcBef>
                <a:spcPts val="1000"/>
              </a:spcBef>
            </a:pPr>
            <a:r>
              <a:rPr lang="en-US" sz="2800" dirty="0">
                <a:solidFill>
                  <a:srgbClr val="000000"/>
                </a:solidFill>
                <a:latin typeface="Arial"/>
                <a:cs typeface="Arial"/>
              </a:rPr>
              <a:t>Mistakes are not met with negativity, only solutions.</a:t>
            </a:r>
          </a:p>
          <a:p>
            <a:pPr>
              <a:lnSpc>
                <a:spcPct val="100000"/>
              </a:lnSpc>
              <a:spcBef>
                <a:spcPts val="1000"/>
              </a:spcBef>
            </a:pPr>
            <a:r>
              <a:rPr lang="en-US" sz="2800" dirty="0">
                <a:solidFill>
                  <a:srgbClr val="000000"/>
                </a:solidFill>
                <a:latin typeface="Arial"/>
                <a:cs typeface="Arial"/>
              </a:rPr>
              <a:t>Admit when you don't have the answer.</a:t>
            </a:r>
            <a:endParaRPr lang="en-US"/>
          </a:p>
        </p:txBody>
      </p:sp>
    </p:spTree>
    <p:extLst>
      <p:ext uri="{BB962C8B-B14F-4D97-AF65-F5344CB8AC3E}">
        <p14:creationId xmlns:p14="http://schemas.microsoft.com/office/powerpoint/2010/main" val="6851271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CEE78-9897-0A47-4CD1-EF8B39F1DC8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544D92D-DECF-589B-75E6-F5A327B28537}"/>
              </a:ext>
            </a:extLst>
          </p:cNvPr>
          <p:cNvSpPr>
            <a:spLocks noGrp="1"/>
          </p:cNvSpPr>
          <p:nvPr>
            <p:ph idx="1"/>
          </p:nvPr>
        </p:nvSpPr>
        <p:spPr/>
        <p:txBody>
          <a:bodyPr/>
          <a:lstStyle/>
          <a:p>
            <a:r>
              <a:rPr lang="en-US" sz="2800">
                <a:latin typeface="Avenir Next Medium"/>
              </a:rPr>
              <a:t>For neurodivergent audience members, is there a time an ally supported you? Would you like to share?</a:t>
            </a:r>
          </a:p>
          <a:p>
            <a:endParaRPr lang="en-US" sz="2800"/>
          </a:p>
          <a:p>
            <a:r>
              <a:rPr lang="en-US" sz="2800">
                <a:latin typeface="Avenir Next Medium"/>
              </a:rPr>
              <a:t>For allies in the audience, would you like to share a time you helped dispel misinformation?</a:t>
            </a:r>
            <a:endParaRPr lang="en-US" sz="2800"/>
          </a:p>
        </p:txBody>
      </p:sp>
      <p:sp>
        <p:nvSpPr>
          <p:cNvPr id="4" name="Text Placeholder 3">
            <a:extLst>
              <a:ext uri="{FF2B5EF4-FFF2-40B4-BE49-F238E27FC236}">
                <a16:creationId xmlns:a16="http://schemas.microsoft.com/office/drawing/2014/main" id="{132E49C5-6D24-41DE-5581-4F2B26591414}"/>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283093851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2421F-3CAC-C9A5-DF05-9166AB689D76}"/>
              </a:ext>
            </a:extLst>
          </p:cNvPr>
          <p:cNvSpPr>
            <a:spLocks noGrp="1"/>
          </p:cNvSpPr>
          <p:nvPr>
            <p:ph type="ctrTitle"/>
          </p:nvPr>
        </p:nvSpPr>
        <p:spPr/>
        <p:txBody>
          <a:bodyPr/>
          <a:lstStyle/>
          <a:p>
            <a:r>
              <a:rPr lang="en-US">
                <a:latin typeface="Avenir Next Demi Bold"/>
              </a:rPr>
              <a:t>Let's change minds</a:t>
            </a:r>
            <a:endParaRPr lang="en-US"/>
          </a:p>
        </p:txBody>
      </p:sp>
      <p:sp>
        <p:nvSpPr>
          <p:cNvPr id="3" name="Subtitle 2">
            <a:extLst>
              <a:ext uri="{FF2B5EF4-FFF2-40B4-BE49-F238E27FC236}">
                <a16:creationId xmlns:a16="http://schemas.microsoft.com/office/drawing/2014/main" id="{B9309EF8-E9DF-3731-1F24-7B7282429FA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174104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BECA4-462A-0C7B-8BCC-79E2631294C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B7DACF6-F204-98FE-CDDB-F7C966E14334}"/>
              </a:ext>
            </a:extLst>
          </p:cNvPr>
          <p:cNvSpPr>
            <a:spLocks noGrp="1"/>
          </p:cNvSpPr>
          <p:nvPr>
            <p:ph idx="1"/>
          </p:nvPr>
        </p:nvSpPr>
        <p:spPr/>
        <p:txBody>
          <a:bodyPr/>
          <a:lstStyle/>
          <a:p>
            <a:pPr marL="0" indent="0">
              <a:buNone/>
            </a:pPr>
            <a:endParaRPr lang="en-US" sz="3600" baseline="0">
              <a:latin typeface="Arial"/>
              <a:cs typeface="Arial"/>
            </a:endParaRPr>
          </a:p>
          <a:p>
            <a:r>
              <a:rPr lang="en-US" sz="3600">
                <a:latin typeface="Arial"/>
                <a:cs typeface="Arial"/>
              </a:rPr>
              <a:t>Do not accept "bullies" </a:t>
            </a:r>
          </a:p>
        </p:txBody>
      </p:sp>
    </p:spTree>
    <p:extLst>
      <p:ext uri="{BB962C8B-B14F-4D97-AF65-F5344CB8AC3E}">
        <p14:creationId xmlns:p14="http://schemas.microsoft.com/office/powerpoint/2010/main" val="2775747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72935-DE83-B6C6-43FC-1123A0F2E81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6E5951F-C8D2-7251-253C-DB51E95FC768}"/>
              </a:ext>
            </a:extLst>
          </p:cNvPr>
          <p:cNvSpPr>
            <a:spLocks noGrp="1"/>
          </p:cNvSpPr>
          <p:nvPr>
            <p:ph idx="1"/>
          </p:nvPr>
        </p:nvSpPr>
        <p:spPr/>
        <p:txBody>
          <a:bodyPr/>
          <a:lstStyle/>
          <a:p>
            <a:pPr marL="0" indent="0">
              <a:lnSpc>
                <a:spcPct val="100000"/>
              </a:lnSpc>
              <a:spcBef>
                <a:spcPts val="1000"/>
              </a:spcBef>
              <a:buNone/>
            </a:pPr>
            <a:endParaRPr lang="en-US" sz="2800" dirty="0"/>
          </a:p>
          <a:p>
            <a:pPr lvl="1">
              <a:lnSpc>
                <a:spcPct val="100000"/>
              </a:lnSpc>
              <a:spcBef>
                <a:spcPts val="1000"/>
              </a:spcBef>
            </a:pPr>
            <a:r>
              <a:rPr lang="en-US" sz="2800" dirty="0">
                <a:solidFill>
                  <a:srgbClr val="000000"/>
                </a:solidFill>
                <a:latin typeface="Arial"/>
                <a:cs typeface="Arial"/>
              </a:rPr>
              <a:t>Do not treat neurodivergent people differently. </a:t>
            </a:r>
          </a:p>
          <a:p>
            <a:pPr lvl="1">
              <a:lnSpc>
                <a:spcPct val="100000"/>
              </a:lnSpc>
              <a:spcBef>
                <a:spcPts val="1000"/>
              </a:spcBef>
            </a:pPr>
            <a:r>
              <a:rPr lang="en-US" sz="2800" dirty="0">
                <a:solidFill>
                  <a:srgbClr val="000000"/>
                </a:solidFill>
                <a:latin typeface="Arial"/>
                <a:cs typeface="Arial"/>
              </a:rPr>
              <a:t>Work through misunderstandings with clear and empathetic communication.</a:t>
            </a:r>
          </a:p>
          <a:p>
            <a:pPr lvl="1">
              <a:lnSpc>
                <a:spcPct val="100000"/>
              </a:lnSpc>
              <a:spcBef>
                <a:spcPts val="1000"/>
              </a:spcBef>
            </a:pPr>
            <a:r>
              <a:rPr lang="en-US" sz="2800" dirty="0">
                <a:solidFill>
                  <a:srgbClr val="000000"/>
                </a:solidFill>
                <a:latin typeface="Arial"/>
                <a:cs typeface="Arial"/>
              </a:rPr>
              <a:t>Handle mistakes with care rather than frustration.</a:t>
            </a:r>
            <a:endParaRPr lang="en-US" sz="2800" dirty="0"/>
          </a:p>
        </p:txBody>
      </p:sp>
    </p:spTree>
    <p:extLst>
      <p:ext uri="{BB962C8B-B14F-4D97-AF65-F5344CB8AC3E}">
        <p14:creationId xmlns:p14="http://schemas.microsoft.com/office/powerpoint/2010/main" val="1462651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DCC2C-4F7A-9C19-503B-2BA7EAC54B07}"/>
              </a:ext>
            </a:extLst>
          </p:cNvPr>
          <p:cNvSpPr>
            <a:spLocks noGrp="1"/>
          </p:cNvSpPr>
          <p:nvPr>
            <p:ph type="title"/>
          </p:nvPr>
        </p:nvSpPr>
        <p:spPr/>
        <p:txBody>
          <a:bodyPr/>
          <a:lstStyle/>
          <a:p>
            <a:r>
              <a:rPr lang="en-US">
                <a:latin typeface="Avenir Next Demi Bold"/>
              </a:rPr>
              <a:t>Neurodiversity</a:t>
            </a:r>
            <a:endParaRPr lang="en-US"/>
          </a:p>
        </p:txBody>
      </p:sp>
      <p:sp>
        <p:nvSpPr>
          <p:cNvPr id="3" name="Content Placeholder 2">
            <a:extLst>
              <a:ext uri="{FF2B5EF4-FFF2-40B4-BE49-F238E27FC236}">
                <a16:creationId xmlns:a16="http://schemas.microsoft.com/office/drawing/2014/main" id="{EBD575DB-EDBA-0EE2-1B91-47C6817DB9B5}"/>
              </a:ext>
            </a:extLst>
          </p:cNvPr>
          <p:cNvSpPr>
            <a:spLocks noGrp="1"/>
          </p:cNvSpPr>
          <p:nvPr>
            <p:ph idx="1"/>
          </p:nvPr>
        </p:nvSpPr>
        <p:spPr/>
        <p:txBody>
          <a:bodyPr>
            <a:normAutofit/>
          </a:bodyPr>
          <a:lstStyle/>
          <a:p>
            <a:r>
              <a:rPr lang="en-US" sz="3200">
                <a:latin typeface="Avenir Next Medium"/>
              </a:rPr>
              <a:t>15-20% of the world’s population manifests a form of neurodivergence</a:t>
            </a:r>
          </a:p>
        </p:txBody>
      </p:sp>
      <p:sp>
        <p:nvSpPr>
          <p:cNvPr id="4" name="TextBox 3">
            <a:extLst>
              <a:ext uri="{FF2B5EF4-FFF2-40B4-BE49-F238E27FC236}">
                <a16:creationId xmlns:a16="http://schemas.microsoft.com/office/drawing/2014/main" id="{69F3B095-245E-C586-3A87-F4880725347B}"/>
              </a:ext>
            </a:extLst>
          </p:cNvPr>
          <p:cNvSpPr txBox="1"/>
          <p:nvPr/>
        </p:nvSpPr>
        <p:spPr>
          <a:xfrm>
            <a:off x="2405508" y="6210026"/>
            <a:ext cx="713977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hlinkClick r:id="rId2"/>
              </a:rPr>
              <a:t>https://image-engine.com/image-engine/autism-and-neurodiversity-awareness-month-celebrating-differences/#:~:text=15%2D20%25%20of%20the%20world%E2%80%99s%20population%20manifests%20a%20form%20of%20neurodivergence</a:t>
            </a:r>
            <a:endParaRPr lang="en-US" sz="1200"/>
          </a:p>
        </p:txBody>
      </p:sp>
    </p:spTree>
    <p:extLst>
      <p:ext uri="{BB962C8B-B14F-4D97-AF65-F5344CB8AC3E}">
        <p14:creationId xmlns:p14="http://schemas.microsoft.com/office/powerpoint/2010/main" val="223103464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2DAF9-656D-C4CA-1E39-CA94C2D8FCA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BACE680-A727-F97D-2B6E-6A348247210B}"/>
              </a:ext>
            </a:extLst>
          </p:cNvPr>
          <p:cNvSpPr>
            <a:spLocks noGrp="1"/>
          </p:cNvSpPr>
          <p:nvPr>
            <p:ph idx="1"/>
          </p:nvPr>
        </p:nvSpPr>
        <p:spPr>
          <a:xfrm>
            <a:off x="938464" y="814710"/>
            <a:ext cx="10299032" cy="6000788"/>
          </a:xfrm>
        </p:spPr>
        <p:txBody>
          <a:bodyPr vert="horz" lIns="91440" tIns="45720" rIns="91440" bIns="45720" rtlCol="0" anchor="ctr">
            <a:noAutofit/>
          </a:bodyPr>
          <a:lstStyle/>
          <a:p>
            <a:pPr marL="0" indent="0">
              <a:buNone/>
            </a:pPr>
            <a:endParaRPr lang="en-US" sz="2400"/>
          </a:p>
          <a:p>
            <a:r>
              <a:rPr lang="en-US" sz="2400" dirty="0">
                <a:latin typeface="Avenir Next Medium"/>
              </a:rPr>
              <a:t>There are MANY free resources online, especially on </a:t>
            </a:r>
            <a:r>
              <a:rPr lang="en-US" sz="2400" err="1">
                <a:latin typeface="Avenir Next Medium"/>
              </a:rPr>
              <a:t>Linkedin</a:t>
            </a:r>
            <a:r>
              <a:rPr lang="en-US" sz="2400" dirty="0">
                <a:latin typeface="Avenir Next Medium"/>
              </a:rPr>
              <a:t>, of neurodivergent people telling stories of when they were misunderstood. </a:t>
            </a:r>
            <a:r>
              <a:rPr lang="en-US" sz="2400">
                <a:latin typeface="Avenir Next Medium"/>
              </a:rPr>
              <a:t>Use these resources! (I recommend Jamie A Heidel for autism) </a:t>
            </a:r>
          </a:p>
          <a:p>
            <a:pPr marL="0" indent="0">
              <a:buNone/>
            </a:pPr>
            <a:endParaRPr lang="en-US" sz="2400"/>
          </a:p>
        </p:txBody>
      </p:sp>
    </p:spTree>
    <p:extLst>
      <p:ext uri="{BB962C8B-B14F-4D97-AF65-F5344CB8AC3E}">
        <p14:creationId xmlns:p14="http://schemas.microsoft.com/office/powerpoint/2010/main" val="11973769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39A87-E42B-F458-A4A5-97E23960E1BF}"/>
              </a:ext>
            </a:extLst>
          </p:cNvPr>
          <p:cNvSpPr>
            <a:spLocks noGrp="1"/>
          </p:cNvSpPr>
          <p:nvPr>
            <p:ph type="title"/>
          </p:nvPr>
        </p:nvSpPr>
        <p:spPr/>
        <p:txBody>
          <a:bodyPr/>
          <a:lstStyle/>
          <a:p>
            <a:r>
              <a:rPr lang="en-US">
                <a:latin typeface="Avenir Next Demi Bold"/>
              </a:rPr>
              <a:t>To promote acceptance:</a:t>
            </a:r>
            <a:endParaRPr lang="en-US" err="1"/>
          </a:p>
        </p:txBody>
      </p:sp>
      <p:sp>
        <p:nvSpPr>
          <p:cNvPr id="3" name="Content Placeholder 2">
            <a:extLst>
              <a:ext uri="{FF2B5EF4-FFF2-40B4-BE49-F238E27FC236}">
                <a16:creationId xmlns:a16="http://schemas.microsoft.com/office/drawing/2014/main" id="{5E9FF326-68E5-4A60-C8B2-E1F2194B8561}"/>
              </a:ext>
            </a:extLst>
          </p:cNvPr>
          <p:cNvSpPr>
            <a:spLocks noGrp="1"/>
          </p:cNvSpPr>
          <p:nvPr>
            <p:ph idx="1"/>
          </p:nvPr>
        </p:nvSpPr>
        <p:spPr/>
        <p:txBody>
          <a:bodyPr/>
          <a:lstStyle/>
          <a:p>
            <a:r>
              <a:rPr lang="en-US" sz="2800">
                <a:latin typeface="Avenir Next Medium"/>
              </a:rPr>
              <a:t>Continue to challenge the "norm"</a:t>
            </a:r>
            <a:endParaRPr lang="en-US" sz="2800"/>
          </a:p>
          <a:p>
            <a:pPr lvl="1">
              <a:spcAft>
                <a:spcPts val="0"/>
              </a:spcAft>
              <a:buFont typeface="Courier New" pitchFamily="2" charset="2"/>
              <a:buChar char="o"/>
            </a:pPr>
            <a:r>
              <a:rPr lang="en-US" sz="2600">
                <a:latin typeface="Avenir Next Medium"/>
              </a:rPr>
              <a:t>Neurodiverse people are not the majority so many systems were built without their input.</a:t>
            </a:r>
          </a:p>
          <a:p>
            <a:endParaRPr lang="en-US" sz="2800">
              <a:latin typeface="Avenir Next Medium"/>
            </a:endParaRPr>
          </a:p>
          <a:p>
            <a:r>
              <a:rPr lang="en-US" sz="2800">
                <a:latin typeface="Avenir Next Medium"/>
              </a:rPr>
              <a:t>They face hardships because it is harder to function in a world not built for them.</a:t>
            </a:r>
          </a:p>
          <a:p>
            <a:endParaRPr lang="en-US" sz="2800">
              <a:latin typeface="Avenir Next Medium"/>
            </a:endParaRPr>
          </a:p>
          <a:p>
            <a:r>
              <a:rPr lang="en-US" sz="2800">
                <a:latin typeface="Avenir Next Medium"/>
              </a:rPr>
              <a:t>Having a different neurotype like Autism is neither good or bad. It’s a different type of neurotype.</a:t>
            </a:r>
            <a:endParaRPr lang="en-US" sz="2800"/>
          </a:p>
        </p:txBody>
      </p:sp>
    </p:spTree>
    <p:extLst>
      <p:ext uri="{BB962C8B-B14F-4D97-AF65-F5344CB8AC3E}">
        <p14:creationId xmlns:p14="http://schemas.microsoft.com/office/powerpoint/2010/main" val="355170946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1A1B4-5896-C901-C6A1-64A98C0601B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F4735BE-3FC9-1256-7B6C-2126A86BFCC6}"/>
              </a:ext>
            </a:extLst>
          </p:cNvPr>
          <p:cNvSpPr>
            <a:spLocks noGrp="1"/>
          </p:cNvSpPr>
          <p:nvPr>
            <p:ph idx="1"/>
          </p:nvPr>
        </p:nvSpPr>
        <p:spPr/>
        <p:txBody>
          <a:bodyPr/>
          <a:lstStyle/>
          <a:p>
            <a:pPr>
              <a:lnSpc>
                <a:spcPct val="100000"/>
              </a:lnSpc>
              <a:spcBef>
                <a:spcPts val="1000"/>
              </a:spcBef>
            </a:pPr>
            <a:r>
              <a:rPr lang="en-US" sz="3200">
                <a:solidFill>
                  <a:srgbClr val="262626"/>
                </a:solidFill>
                <a:latin typeface="Arial"/>
                <a:cs typeface="Arial"/>
              </a:rPr>
              <a:t>This has been a primer not a solution</a:t>
            </a:r>
            <a:endParaRPr lang="en-US" sz="3200">
              <a:solidFill>
                <a:srgbClr val="000000"/>
              </a:solidFill>
              <a:latin typeface="Arial"/>
              <a:cs typeface="Arial"/>
            </a:endParaRPr>
          </a:p>
          <a:p>
            <a:pPr>
              <a:lnSpc>
                <a:spcPct val="100000"/>
              </a:lnSpc>
              <a:spcBef>
                <a:spcPts val="1000"/>
              </a:spcBef>
            </a:pPr>
            <a:r>
              <a:rPr lang="en-US" sz="3200">
                <a:solidFill>
                  <a:srgbClr val="262626"/>
                </a:solidFill>
                <a:latin typeface="Arial"/>
                <a:cs typeface="Arial"/>
              </a:rPr>
              <a:t>Solutions come from communication </a:t>
            </a:r>
            <a:endParaRPr lang="en-US" sz="3200">
              <a:solidFill>
                <a:srgbClr val="000000"/>
              </a:solidFill>
              <a:latin typeface="Arial"/>
              <a:cs typeface="Arial"/>
            </a:endParaRPr>
          </a:p>
        </p:txBody>
      </p:sp>
    </p:spTree>
    <p:extLst>
      <p:ext uri="{BB962C8B-B14F-4D97-AF65-F5344CB8AC3E}">
        <p14:creationId xmlns:p14="http://schemas.microsoft.com/office/powerpoint/2010/main" val="5155480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3F060-06E9-3999-C7A9-F2E1D011C813}"/>
              </a:ext>
            </a:extLst>
          </p:cNvPr>
          <p:cNvSpPr>
            <a:spLocks noGrp="1"/>
          </p:cNvSpPr>
          <p:nvPr>
            <p:ph type="title"/>
          </p:nvPr>
        </p:nvSpPr>
        <p:spPr/>
        <p:txBody>
          <a:bodyPr/>
          <a:lstStyle/>
          <a:p>
            <a:r>
              <a:rPr lang="en-US">
                <a:latin typeface="Avenir Next Demi Bold"/>
              </a:rPr>
              <a:t>More References</a:t>
            </a:r>
            <a:endParaRPr lang="en-US"/>
          </a:p>
        </p:txBody>
      </p:sp>
      <p:sp>
        <p:nvSpPr>
          <p:cNvPr id="3" name="Content Placeholder 2">
            <a:extLst>
              <a:ext uri="{FF2B5EF4-FFF2-40B4-BE49-F238E27FC236}">
                <a16:creationId xmlns:a16="http://schemas.microsoft.com/office/drawing/2014/main" id="{37F38F58-9C08-3AED-025E-C2F63E9D51F1}"/>
              </a:ext>
            </a:extLst>
          </p:cNvPr>
          <p:cNvSpPr>
            <a:spLocks noGrp="1"/>
          </p:cNvSpPr>
          <p:nvPr>
            <p:ph idx="1"/>
          </p:nvPr>
        </p:nvSpPr>
        <p:spPr/>
        <p:txBody>
          <a:bodyPr/>
          <a:lstStyle/>
          <a:p>
            <a:pPr>
              <a:lnSpc>
                <a:spcPct val="100000"/>
              </a:lnSpc>
              <a:spcBef>
                <a:spcPts val="1000"/>
              </a:spcBef>
            </a:pPr>
            <a:r>
              <a:rPr lang="en-US" sz="1100">
                <a:solidFill>
                  <a:srgbClr val="000000"/>
                </a:solidFill>
                <a:latin typeface="Arial"/>
                <a:cs typeface="Arial"/>
              </a:rPr>
              <a:t> </a:t>
            </a:r>
            <a:r>
              <a:rPr lang="en-US" sz="1100">
                <a:solidFill>
                  <a:srgbClr val="222222"/>
                </a:solidFill>
                <a:latin typeface="Arial"/>
                <a:cs typeface="Arial"/>
              </a:rPr>
              <a:t>Breen, M., McClarty, J., Langley, C., </a:t>
            </a:r>
            <a:r>
              <a:rPr lang="en-US" sz="1100" err="1">
                <a:solidFill>
                  <a:srgbClr val="222222"/>
                </a:solidFill>
                <a:latin typeface="Arial"/>
                <a:cs typeface="Arial"/>
              </a:rPr>
              <a:t>Farzidayeri</a:t>
            </a:r>
            <a:r>
              <a:rPr lang="en-US" sz="1100">
                <a:solidFill>
                  <a:srgbClr val="222222"/>
                </a:solidFill>
                <a:latin typeface="Arial"/>
                <a:cs typeface="Arial"/>
              </a:rPr>
              <a:t>, J., Trevethan, K., Swenson, B., ... &amp; Sarkar, N. (2021, July). 2D and 3D Visualization of Eye Gaze Patterns in a VR-Based Job Interview Simulator: Application in Educating Employers on the Gaze Patterns of Autistic Candidates. In </a:t>
            </a:r>
            <a:r>
              <a:rPr lang="en-US" sz="1100" i="1">
                <a:solidFill>
                  <a:srgbClr val="222222"/>
                </a:solidFill>
                <a:latin typeface="Arial"/>
                <a:cs typeface="Arial"/>
              </a:rPr>
              <a:t>International Conference on Human-Computer Interaction</a:t>
            </a:r>
            <a:r>
              <a:rPr lang="en-US" sz="1100">
                <a:solidFill>
                  <a:srgbClr val="222222"/>
                </a:solidFill>
                <a:latin typeface="Arial"/>
                <a:cs typeface="Arial"/>
              </a:rPr>
              <a:t> (pp. 533-544). Cham: Springer International Publishing.  </a:t>
            </a:r>
            <a:endParaRPr lang="en-US" sz="1100">
              <a:solidFill>
                <a:srgbClr val="000000"/>
              </a:solidFill>
              <a:latin typeface="Arial"/>
              <a:cs typeface="Arial"/>
            </a:endParaRPr>
          </a:p>
          <a:p>
            <a:pPr>
              <a:lnSpc>
                <a:spcPct val="100000"/>
              </a:lnSpc>
              <a:spcBef>
                <a:spcPts val="1000"/>
              </a:spcBef>
            </a:pPr>
            <a:r>
              <a:rPr lang="en-US" sz="1100">
                <a:solidFill>
                  <a:srgbClr val="222222"/>
                </a:solidFill>
                <a:latin typeface="Arial"/>
                <a:cs typeface="Arial"/>
              </a:rPr>
              <a:t>Clin, E., &amp; </a:t>
            </a:r>
            <a:r>
              <a:rPr lang="en-US" sz="1100" err="1">
                <a:solidFill>
                  <a:srgbClr val="222222"/>
                </a:solidFill>
                <a:latin typeface="Arial"/>
                <a:cs typeface="Arial"/>
              </a:rPr>
              <a:t>Kissine</a:t>
            </a:r>
            <a:r>
              <a:rPr lang="en-US" sz="1100">
                <a:solidFill>
                  <a:srgbClr val="222222"/>
                </a:solidFill>
                <a:latin typeface="Arial"/>
                <a:cs typeface="Arial"/>
              </a:rPr>
              <a:t>, M. (2023). Neurotypical, but not autistic, adults might experience distress when looking at someone avoiding eye contact: A live face-to-face paradigm. </a:t>
            </a:r>
            <a:r>
              <a:rPr lang="en-US" sz="1100" i="1">
                <a:solidFill>
                  <a:srgbClr val="222222"/>
                </a:solidFill>
                <a:latin typeface="Arial"/>
                <a:cs typeface="Arial"/>
              </a:rPr>
              <a:t>Autism</a:t>
            </a:r>
            <a:r>
              <a:rPr lang="en-US" sz="1100">
                <a:solidFill>
                  <a:srgbClr val="222222"/>
                </a:solidFill>
                <a:latin typeface="Arial"/>
                <a:cs typeface="Arial"/>
              </a:rPr>
              <a:t>, 13623613221148553.  </a:t>
            </a:r>
            <a:r>
              <a:rPr lang="en-US" sz="1100">
                <a:solidFill>
                  <a:srgbClr val="000000"/>
                </a:solidFill>
                <a:latin typeface="Times New Roman"/>
                <a:cs typeface="Times New Roman"/>
              </a:rPr>
              <a:t> </a:t>
            </a:r>
          </a:p>
          <a:p>
            <a:pPr>
              <a:lnSpc>
                <a:spcPct val="100000"/>
              </a:lnSpc>
              <a:spcBef>
                <a:spcPts val="1000"/>
              </a:spcBef>
            </a:pPr>
            <a:r>
              <a:rPr lang="en-US" sz="1100">
                <a:solidFill>
                  <a:srgbClr val="222222"/>
                </a:solidFill>
                <a:latin typeface="Arial"/>
                <a:cs typeface="Arial"/>
              </a:rPr>
              <a:t>Michael, C. (2021). Is being othered a co-occurring condition of autism?. </a:t>
            </a:r>
            <a:r>
              <a:rPr lang="en-US" sz="1100" i="1">
                <a:solidFill>
                  <a:srgbClr val="222222"/>
                </a:solidFill>
                <a:latin typeface="Arial"/>
                <a:cs typeface="Arial"/>
              </a:rPr>
              <a:t>Autism in Adulthood: Challenges and Management</a:t>
            </a:r>
            <a:r>
              <a:rPr lang="en-US" sz="1100">
                <a:solidFill>
                  <a:srgbClr val="222222"/>
                </a:solidFill>
                <a:latin typeface="Arial"/>
                <a:cs typeface="Arial"/>
              </a:rPr>
              <a:t>, </a:t>
            </a:r>
            <a:r>
              <a:rPr lang="en-US" sz="1100" i="1">
                <a:solidFill>
                  <a:srgbClr val="222222"/>
                </a:solidFill>
                <a:latin typeface="Arial"/>
                <a:cs typeface="Arial"/>
              </a:rPr>
              <a:t>3</a:t>
            </a:r>
            <a:r>
              <a:rPr lang="en-US" sz="1100">
                <a:solidFill>
                  <a:srgbClr val="222222"/>
                </a:solidFill>
                <a:latin typeface="Arial"/>
                <a:cs typeface="Arial"/>
              </a:rPr>
              <a:t>(2), 118.  </a:t>
            </a:r>
            <a:br>
              <a:rPr lang="en-US" sz="1100">
                <a:solidFill>
                  <a:srgbClr val="222222"/>
                </a:solidFill>
                <a:latin typeface="Arial"/>
                <a:cs typeface="Arial"/>
              </a:rPr>
            </a:br>
            <a:r>
              <a:rPr lang="en-US" sz="1100">
                <a:solidFill>
                  <a:srgbClr val="222222"/>
                </a:solidFill>
                <a:latin typeface="Arial"/>
                <a:cs typeface="Arial"/>
              </a:rPr>
              <a:t>  </a:t>
            </a:r>
            <a:endParaRPr lang="en-US" sz="1100">
              <a:solidFill>
                <a:srgbClr val="000000"/>
              </a:solidFill>
              <a:latin typeface="Arial"/>
              <a:cs typeface="Arial"/>
            </a:endParaRPr>
          </a:p>
          <a:p>
            <a:pPr>
              <a:lnSpc>
                <a:spcPct val="100000"/>
              </a:lnSpc>
              <a:spcBef>
                <a:spcPts val="1000"/>
              </a:spcBef>
            </a:pPr>
            <a:r>
              <a:rPr lang="en-US" sz="1100">
                <a:solidFill>
                  <a:srgbClr val="222222"/>
                </a:solidFill>
                <a:latin typeface="Arial"/>
                <a:cs typeface="Arial"/>
              </a:rPr>
              <a:t>Markel, K. S., &amp; Elia, B. (2016). How human resource management can best support employees with autism: Future directions for research and practice. </a:t>
            </a:r>
            <a:r>
              <a:rPr lang="en-US" sz="1100" i="1">
                <a:solidFill>
                  <a:srgbClr val="222222"/>
                </a:solidFill>
                <a:latin typeface="Arial"/>
                <a:cs typeface="Arial"/>
              </a:rPr>
              <a:t>Journal of Business and Management</a:t>
            </a:r>
            <a:r>
              <a:rPr lang="en-US" sz="1100">
                <a:solidFill>
                  <a:srgbClr val="222222"/>
                </a:solidFill>
                <a:latin typeface="Arial"/>
                <a:cs typeface="Arial"/>
              </a:rPr>
              <a:t>, </a:t>
            </a:r>
            <a:r>
              <a:rPr lang="en-US" sz="1100" i="1">
                <a:solidFill>
                  <a:srgbClr val="222222"/>
                </a:solidFill>
                <a:latin typeface="Arial"/>
                <a:cs typeface="Arial"/>
              </a:rPr>
              <a:t>22</a:t>
            </a:r>
            <a:r>
              <a:rPr lang="en-US" sz="1100">
                <a:solidFill>
                  <a:srgbClr val="222222"/>
                </a:solidFill>
                <a:latin typeface="Arial"/>
                <a:cs typeface="Arial"/>
              </a:rPr>
              <a:t>(1), 71-85.  </a:t>
            </a:r>
            <a:endParaRPr lang="en-US" sz="1100">
              <a:solidFill>
                <a:srgbClr val="000000"/>
              </a:solidFill>
              <a:latin typeface="Arial"/>
              <a:cs typeface="Arial"/>
            </a:endParaRPr>
          </a:p>
          <a:p>
            <a:pPr>
              <a:lnSpc>
                <a:spcPct val="100000"/>
              </a:lnSpc>
              <a:spcBef>
                <a:spcPts val="1000"/>
              </a:spcBef>
            </a:pPr>
            <a:r>
              <a:rPr lang="en-US" sz="1100">
                <a:solidFill>
                  <a:srgbClr val="222222"/>
                </a:solidFill>
                <a:latin typeface="Arial"/>
                <a:cs typeface="Arial"/>
              </a:rPr>
              <a:t>Hayward, S. M., </a:t>
            </a:r>
            <a:r>
              <a:rPr lang="en-US" sz="1100" err="1">
                <a:solidFill>
                  <a:srgbClr val="222222"/>
                </a:solidFill>
                <a:latin typeface="Arial"/>
                <a:cs typeface="Arial"/>
              </a:rPr>
              <a:t>McVilly</a:t>
            </a:r>
            <a:r>
              <a:rPr lang="en-US" sz="1100">
                <a:solidFill>
                  <a:srgbClr val="222222"/>
                </a:solidFill>
                <a:latin typeface="Arial"/>
                <a:cs typeface="Arial"/>
              </a:rPr>
              <a:t>, K. R., &amp; Stokes, M. A. (2019). Autism and employment: What works. </a:t>
            </a:r>
            <a:r>
              <a:rPr lang="en-US" sz="1100" i="1">
                <a:solidFill>
                  <a:srgbClr val="222222"/>
                </a:solidFill>
                <a:latin typeface="Arial"/>
                <a:cs typeface="Arial"/>
              </a:rPr>
              <a:t>Research in autism spectrum disorders</a:t>
            </a:r>
            <a:r>
              <a:rPr lang="en-US" sz="1100">
                <a:solidFill>
                  <a:srgbClr val="222222"/>
                </a:solidFill>
                <a:latin typeface="Arial"/>
                <a:cs typeface="Arial"/>
              </a:rPr>
              <a:t>, </a:t>
            </a:r>
            <a:r>
              <a:rPr lang="en-US" sz="1100" i="1">
                <a:solidFill>
                  <a:srgbClr val="222222"/>
                </a:solidFill>
                <a:latin typeface="Arial"/>
                <a:cs typeface="Arial"/>
              </a:rPr>
              <a:t>60</a:t>
            </a:r>
            <a:r>
              <a:rPr lang="en-US" sz="1100">
                <a:solidFill>
                  <a:srgbClr val="222222"/>
                </a:solidFill>
                <a:latin typeface="Arial"/>
                <a:cs typeface="Arial"/>
              </a:rPr>
              <a:t>, 48-58.  </a:t>
            </a:r>
            <a:endParaRPr lang="en-US"/>
          </a:p>
        </p:txBody>
      </p:sp>
    </p:spTree>
    <p:extLst>
      <p:ext uri="{BB962C8B-B14F-4D97-AF65-F5344CB8AC3E}">
        <p14:creationId xmlns:p14="http://schemas.microsoft.com/office/powerpoint/2010/main" val="4229648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DCC2C-4F7A-9C19-503B-2BA7EAC54B07}"/>
              </a:ext>
            </a:extLst>
          </p:cNvPr>
          <p:cNvSpPr>
            <a:spLocks noGrp="1"/>
          </p:cNvSpPr>
          <p:nvPr>
            <p:ph type="title"/>
          </p:nvPr>
        </p:nvSpPr>
        <p:spPr/>
        <p:txBody>
          <a:bodyPr/>
          <a:lstStyle/>
          <a:p>
            <a:r>
              <a:rPr lang="en-US">
                <a:latin typeface="Avenir Next Demi Bold"/>
              </a:rPr>
              <a:t>Neurodiversity</a:t>
            </a:r>
            <a:endParaRPr lang="en-US"/>
          </a:p>
        </p:txBody>
      </p:sp>
      <p:sp>
        <p:nvSpPr>
          <p:cNvPr id="3" name="Content Placeholder 2">
            <a:extLst>
              <a:ext uri="{FF2B5EF4-FFF2-40B4-BE49-F238E27FC236}">
                <a16:creationId xmlns:a16="http://schemas.microsoft.com/office/drawing/2014/main" id="{EBD575DB-EDBA-0EE2-1B91-47C6817DB9B5}"/>
              </a:ext>
            </a:extLst>
          </p:cNvPr>
          <p:cNvSpPr>
            <a:spLocks noGrp="1"/>
          </p:cNvSpPr>
          <p:nvPr>
            <p:ph idx="1"/>
          </p:nvPr>
        </p:nvSpPr>
        <p:spPr/>
        <p:txBody>
          <a:bodyPr>
            <a:normAutofit/>
          </a:bodyPr>
          <a:lstStyle/>
          <a:p>
            <a:pPr marL="342900" indent="-342900"/>
            <a:r>
              <a:rPr lang="en-US">
                <a:latin typeface="Avenir Next Medium"/>
              </a:rPr>
              <a:t>Autism spectrum disorder</a:t>
            </a:r>
            <a:endParaRPr lang="en-US" dirty="0"/>
          </a:p>
          <a:p>
            <a:r>
              <a:rPr lang="en-US" dirty="0">
                <a:latin typeface="Avenir Next Medium"/>
              </a:rPr>
              <a:t>Attention deficit hyperactivity disorder (ADHD)</a:t>
            </a:r>
          </a:p>
          <a:p>
            <a:r>
              <a:rPr lang="en-US" dirty="0">
                <a:latin typeface="Avenir Next Medium"/>
              </a:rPr>
              <a:t>Learning disabilities: Such as dyslexia, dyscalculia, dysgraphia, and dyspraxia </a:t>
            </a:r>
            <a:endParaRPr lang="en-US" dirty="0"/>
          </a:p>
          <a:p>
            <a:r>
              <a:rPr lang="en-US" dirty="0">
                <a:latin typeface="Avenir Next Medium"/>
              </a:rPr>
              <a:t>Tourette syndrome</a:t>
            </a:r>
          </a:p>
          <a:p>
            <a:r>
              <a:rPr lang="en-US" dirty="0">
                <a:latin typeface="Avenir Next Medium"/>
              </a:rPr>
              <a:t>Sensory processing disorders: Can include misophonia, which is sensitivity to certain sounds </a:t>
            </a:r>
          </a:p>
          <a:p>
            <a:r>
              <a:rPr lang="en-US" dirty="0">
                <a:latin typeface="Avenir Next Medium"/>
              </a:rPr>
              <a:t>Mental health conditions: Such as bipolar disorder, obsessive-compulsive disorder, anxiety, and depression </a:t>
            </a:r>
          </a:p>
          <a:p>
            <a:r>
              <a:rPr lang="en-US" dirty="0">
                <a:latin typeface="Avenir Next Medium"/>
              </a:rPr>
              <a:t>Synesthesia: A rare condition where the senses are blended, such as hearing sounds and experiencing them as colors or tastes </a:t>
            </a:r>
          </a:p>
        </p:txBody>
      </p:sp>
      <p:sp>
        <p:nvSpPr>
          <p:cNvPr id="4" name="TextBox 3">
            <a:extLst>
              <a:ext uri="{FF2B5EF4-FFF2-40B4-BE49-F238E27FC236}">
                <a16:creationId xmlns:a16="http://schemas.microsoft.com/office/drawing/2014/main" id="{69F3B095-245E-C586-3A87-F4880725347B}"/>
              </a:ext>
            </a:extLst>
          </p:cNvPr>
          <p:cNvSpPr txBox="1"/>
          <p:nvPr/>
        </p:nvSpPr>
        <p:spPr>
          <a:xfrm>
            <a:off x="2405508" y="6210026"/>
            <a:ext cx="713977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hlinkClick r:id="rId2"/>
              </a:rPr>
              <a:t>https://image-engine.com/image-engine/autism-and-neurodiversity-awareness-month-celebrating-differences/#:~:text=15%2D20%25%20of%20the%20world%E2%80%99s%20population%20manifests%20a%20form%20of%20neurodivergence</a:t>
            </a:r>
            <a:endParaRPr lang="en-US" sz="1200"/>
          </a:p>
        </p:txBody>
      </p:sp>
    </p:spTree>
    <p:extLst>
      <p:ext uri="{BB962C8B-B14F-4D97-AF65-F5344CB8AC3E}">
        <p14:creationId xmlns:p14="http://schemas.microsoft.com/office/powerpoint/2010/main" val="1220788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24A23-FB50-CA46-07DB-C04269A5AFA0}"/>
              </a:ext>
            </a:extLst>
          </p:cNvPr>
          <p:cNvSpPr>
            <a:spLocks noGrp="1"/>
          </p:cNvSpPr>
          <p:nvPr>
            <p:ph type="title"/>
          </p:nvPr>
        </p:nvSpPr>
        <p:spPr/>
        <p:txBody>
          <a:bodyPr/>
          <a:lstStyle/>
          <a:p>
            <a:r>
              <a:rPr lang="en-US">
                <a:latin typeface="Avenir Next Demi Bold"/>
              </a:rPr>
              <a:t>Neuro terms</a:t>
            </a:r>
            <a:endParaRPr lang="en-US"/>
          </a:p>
        </p:txBody>
      </p:sp>
      <p:sp>
        <p:nvSpPr>
          <p:cNvPr id="5" name="Text Placeholder 4">
            <a:extLst>
              <a:ext uri="{FF2B5EF4-FFF2-40B4-BE49-F238E27FC236}">
                <a16:creationId xmlns:a16="http://schemas.microsoft.com/office/drawing/2014/main" id="{B49482FF-6717-DA68-DBC9-4522946219FE}"/>
              </a:ext>
            </a:extLst>
          </p:cNvPr>
          <p:cNvSpPr>
            <a:spLocks noGrp="1"/>
          </p:cNvSpPr>
          <p:nvPr>
            <p:ph type="body" idx="1"/>
          </p:nvPr>
        </p:nvSpPr>
        <p:spPr>
          <a:solidFill>
            <a:schemeClr val="accent1"/>
          </a:solidFill>
        </p:spPr>
        <p:txBody>
          <a:bodyPr/>
          <a:lstStyle/>
          <a:p>
            <a:r>
              <a:rPr lang="en-US" sz="2800" b="0">
                <a:solidFill>
                  <a:schemeClr val="bg1"/>
                </a:solidFill>
                <a:latin typeface="Avenir Next Medium"/>
              </a:rPr>
              <a:t>Neurotypical </a:t>
            </a:r>
            <a:endParaRPr lang="en-US">
              <a:solidFill>
                <a:schemeClr val="bg1"/>
              </a:solidFill>
              <a:latin typeface="Avenir Next Medium"/>
            </a:endParaRPr>
          </a:p>
        </p:txBody>
      </p:sp>
      <p:sp>
        <p:nvSpPr>
          <p:cNvPr id="4" name="Content Placeholder 3">
            <a:extLst>
              <a:ext uri="{FF2B5EF4-FFF2-40B4-BE49-F238E27FC236}">
                <a16:creationId xmlns:a16="http://schemas.microsoft.com/office/drawing/2014/main" id="{8E91C0AE-4AC9-5A9F-C4F1-101C517B3C79}"/>
              </a:ext>
            </a:extLst>
          </p:cNvPr>
          <p:cNvSpPr>
            <a:spLocks noGrp="1"/>
          </p:cNvSpPr>
          <p:nvPr>
            <p:ph sz="quarter" idx="4"/>
          </p:nvPr>
        </p:nvSpPr>
        <p:spPr/>
        <p:txBody>
          <a:bodyPr/>
          <a:lstStyle/>
          <a:p>
            <a:pPr marL="0" indent="0">
              <a:buNone/>
            </a:pPr>
            <a:r>
              <a:rPr lang="en-US" sz="2800">
                <a:solidFill>
                  <a:srgbClr val="231F20"/>
                </a:solidFill>
                <a:latin typeface="Avenir Next Medium"/>
              </a:rPr>
              <a:t>Processes information in a different way.</a:t>
            </a:r>
            <a:endParaRPr lang="en-US">
              <a:latin typeface="Avenir Next Medium"/>
            </a:endParaRPr>
          </a:p>
        </p:txBody>
      </p:sp>
      <p:sp>
        <p:nvSpPr>
          <p:cNvPr id="6" name="Text Placeholder 5">
            <a:extLst>
              <a:ext uri="{FF2B5EF4-FFF2-40B4-BE49-F238E27FC236}">
                <a16:creationId xmlns:a16="http://schemas.microsoft.com/office/drawing/2014/main" id="{3E1C9719-68F5-5007-EB2E-10E0AE6F7F69}"/>
              </a:ext>
            </a:extLst>
          </p:cNvPr>
          <p:cNvSpPr>
            <a:spLocks noGrp="1"/>
          </p:cNvSpPr>
          <p:nvPr>
            <p:ph type="body" sz="quarter" idx="3"/>
          </p:nvPr>
        </p:nvSpPr>
        <p:spPr>
          <a:solidFill>
            <a:schemeClr val="accent1"/>
          </a:solidFill>
        </p:spPr>
        <p:txBody>
          <a:bodyPr/>
          <a:lstStyle/>
          <a:p>
            <a:r>
              <a:rPr lang="en-US" sz="2800" b="0">
                <a:solidFill>
                  <a:schemeClr val="bg1"/>
                </a:solidFill>
                <a:latin typeface="Avenir Next Medium"/>
              </a:rPr>
              <a:t>Neurodiverse</a:t>
            </a:r>
            <a:endParaRPr lang="en-US">
              <a:solidFill>
                <a:schemeClr val="bg1"/>
              </a:solidFill>
              <a:latin typeface="Avenir Next Medium"/>
            </a:endParaRPr>
          </a:p>
        </p:txBody>
      </p:sp>
      <p:sp>
        <p:nvSpPr>
          <p:cNvPr id="3" name="Content Placeholder 2">
            <a:extLst>
              <a:ext uri="{FF2B5EF4-FFF2-40B4-BE49-F238E27FC236}">
                <a16:creationId xmlns:a16="http://schemas.microsoft.com/office/drawing/2014/main" id="{37C8BB1C-9C88-8EC3-CE6E-8D061BBB7C42}"/>
              </a:ext>
            </a:extLst>
          </p:cNvPr>
          <p:cNvSpPr>
            <a:spLocks noGrp="1"/>
          </p:cNvSpPr>
          <p:nvPr>
            <p:ph sz="half" idx="2"/>
          </p:nvPr>
        </p:nvSpPr>
        <p:spPr/>
        <p:txBody>
          <a:bodyPr/>
          <a:lstStyle/>
          <a:p>
            <a:pPr marL="0" indent="0">
              <a:buNone/>
            </a:pPr>
            <a:r>
              <a:rPr lang="en-US" sz="2800">
                <a:solidFill>
                  <a:srgbClr val="262626"/>
                </a:solidFill>
                <a:latin typeface="Avenir Next Medium"/>
              </a:rPr>
              <a:t>Neurologically “normal.” Typical neurological functioning.</a:t>
            </a:r>
            <a:endParaRPr lang="en-US">
              <a:latin typeface="Avenir Next Medium"/>
            </a:endParaRPr>
          </a:p>
        </p:txBody>
      </p:sp>
    </p:spTree>
    <p:extLst>
      <p:ext uri="{BB962C8B-B14F-4D97-AF65-F5344CB8AC3E}">
        <p14:creationId xmlns:p14="http://schemas.microsoft.com/office/powerpoint/2010/main" val="1039073670"/>
      </p:ext>
    </p:extLst>
  </p:cSld>
  <p:clrMapOvr>
    <a:masterClrMapping/>
  </p:clrMapOvr>
</p:sld>
</file>

<file path=ppt/theme/theme1.xml><?xml version="1.0" encoding="utf-8"?>
<a:theme xmlns:a="http://schemas.openxmlformats.org/drawingml/2006/main" name="Frame">
  <a:themeElements>
    <a:clrScheme name="Incompass Palette">
      <a:dk1>
        <a:srgbClr val="000000"/>
      </a:dk1>
      <a:lt1>
        <a:srgbClr val="FFFFFF"/>
      </a:lt1>
      <a:dk2>
        <a:srgbClr val="8B8C90"/>
      </a:dk2>
      <a:lt2>
        <a:srgbClr val="F1F2F2"/>
      </a:lt2>
      <a:accent1>
        <a:srgbClr val="00A19B"/>
      </a:accent1>
      <a:accent2>
        <a:srgbClr val="9A1C20"/>
      </a:accent2>
      <a:accent3>
        <a:srgbClr val="98C33C"/>
      </a:accent3>
      <a:accent4>
        <a:srgbClr val="F37722"/>
      </a:accent4>
      <a:accent5>
        <a:srgbClr val="5C3895"/>
      </a:accent5>
      <a:accent6>
        <a:srgbClr val="085159"/>
      </a:accent6>
      <a:hlink>
        <a:srgbClr val="00A19B"/>
      </a:hlink>
      <a:folHlink>
        <a:srgbClr val="F3772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A09011D89A01344A6FC0E1BD768620C" ma:contentTypeVersion="18" ma:contentTypeDescription="Create a new document." ma:contentTypeScope="" ma:versionID="a37e8552e4ce7fb58788826c3b0eb311">
  <xsd:schema xmlns:xsd="http://www.w3.org/2001/XMLSchema" xmlns:xs="http://www.w3.org/2001/XMLSchema" xmlns:p="http://schemas.microsoft.com/office/2006/metadata/properties" xmlns:ns2="417a14a6-451b-43f5-b65e-570830bc9f0a" xmlns:ns3="dfd8a901-67f3-4c79-8c3b-bf547a3a4419" targetNamespace="http://schemas.microsoft.com/office/2006/metadata/properties" ma:root="true" ma:fieldsID="56c49f319ee0f9edd4ff3de6dd8adbd3" ns2:_="" ns3:_="">
    <xsd:import namespace="417a14a6-451b-43f5-b65e-570830bc9f0a"/>
    <xsd:import namespace="dfd8a901-67f3-4c79-8c3b-bf547a3a4419"/>
    <xsd:element name="properties">
      <xsd:complexType>
        <xsd:sequence>
          <xsd:element name="documentManagement">
            <xsd:complexType>
              <xsd:all>
                <xsd:element ref="ns2:MediaServiceMetadata" minOccurs="0"/>
                <xsd:element ref="ns2:MediaServiceFastMetadata" minOccurs="0"/>
                <xsd:element ref="ns2:MediaServiceAutoTags" minOccurs="0"/>
                <xsd:element ref="ns3:SharedWithUsers" minOccurs="0"/>
                <xsd:element ref="ns3:SharedWithDetails" minOccurs="0"/>
                <xsd:element ref="ns2:MediaServiceDateTaken" minOccurs="0"/>
                <xsd:element ref="ns2:MediaServiceOCR" minOccurs="0"/>
                <xsd:element ref="ns2:MediaServiceEventHashCode" minOccurs="0"/>
                <xsd:element ref="ns2:MediaServiceGenerationTime"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7a14a6-451b-43f5-b65e-570830bc9f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0347158-0d79-4369-b5ea-42415fdafd9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fd8a901-67f3-4c79-8c3b-bf547a3a441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27e4c78-3b55-4279-b332-812c467e36f3}" ma:internalName="TaxCatchAll" ma:showField="CatchAllData" ma:web="dfd8a901-67f3-4c79-8c3b-bf547a3a441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fd8a901-67f3-4c79-8c3b-bf547a3a4419" xsi:nil="true"/>
    <lcf76f155ced4ddcb4097134ff3c332f xmlns="417a14a6-451b-43f5-b65e-570830bc9f0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A46595A-F00C-4C23-9D31-0D35824AFF74}">
  <ds:schemaRefs>
    <ds:schemaRef ds:uri="417a14a6-451b-43f5-b65e-570830bc9f0a"/>
    <ds:schemaRef ds:uri="dfd8a901-67f3-4c79-8c3b-bf547a3a441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3F6C26E-2AF3-4989-B1E7-1666CD09BFB7}">
  <ds:schemaRefs>
    <ds:schemaRef ds:uri="http://schemas.microsoft.com/sharepoint/v3/contenttype/forms"/>
  </ds:schemaRefs>
</ds:datastoreItem>
</file>

<file path=customXml/itemProps3.xml><?xml version="1.0" encoding="utf-8"?>
<ds:datastoreItem xmlns:ds="http://schemas.openxmlformats.org/officeDocument/2006/customXml" ds:itemID="{7CEDBD1F-FFE2-4654-BB19-86B6B6246E08}">
  <ds:schemaRefs>
    <ds:schemaRef ds:uri="417a14a6-451b-43f5-b65e-570830bc9f0a"/>
    <ds:schemaRef ds:uri="dfd8a901-67f3-4c79-8c3b-bf547a3a4419"/>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{FDC35CBE-4D40-5A4F-A966-288A24324A42}tf10001124</Template>
  <TotalTime>0</TotalTime>
  <Words>3264</Words>
  <Application>Microsoft Macintosh PowerPoint</Application>
  <PresentationFormat>Widescreen</PresentationFormat>
  <Paragraphs>344</Paragraphs>
  <Slides>73</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73</vt:i4>
      </vt:variant>
    </vt:vector>
  </HeadingPairs>
  <TitlesOfParts>
    <vt:vector size="85" baseType="lpstr">
      <vt:lpstr>Arial</vt:lpstr>
      <vt:lpstr>Avenir Next</vt:lpstr>
      <vt:lpstr>Avenir Next Demi Bold</vt:lpstr>
      <vt:lpstr>Avenir Next Medium</vt:lpstr>
      <vt:lpstr>Calibri</vt:lpstr>
      <vt:lpstr>Courier New</vt:lpstr>
      <vt:lpstr>Roboto</vt:lpstr>
      <vt:lpstr>Times New Roman</vt:lpstr>
      <vt:lpstr>Wingdings</vt:lpstr>
      <vt:lpstr>Wingdings 2</vt:lpstr>
      <vt:lpstr>Wingdings,Sans-Serif</vt:lpstr>
      <vt:lpstr>Frame</vt:lpstr>
      <vt:lpstr>PowerPoint Presentation</vt:lpstr>
      <vt:lpstr>We hope you enjoy today's Session!</vt:lpstr>
      <vt:lpstr>Introduction</vt:lpstr>
      <vt:lpstr>My Background</vt:lpstr>
      <vt:lpstr>How do we make the world more accepting?</vt:lpstr>
      <vt:lpstr>Objectives</vt:lpstr>
      <vt:lpstr>Neurodiversity</vt:lpstr>
      <vt:lpstr>Neurodiversity</vt:lpstr>
      <vt:lpstr>Neuro terms</vt:lpstr>
      <vt:lpstr>Solution</vt:lpstr>
      <vt:lpstr>Issues with Functioning Terms</vt:lpstr>
      <vt:lpstr>Issues with Functioning Terms</vt:lpstr>
      <vt:lpstr>Activity</vt:lpstr>
      <vt:lpstr>Activity</vt:lpstr>
      <vt:lpstr>PowerPoint Presentation</vt:lpstr>
      <vt:lpstr>Sexuality, Gender, and Neurodivergents</vt:lpstr>
      <vt:lpstr>Sensitivity</vt:lpstr>
      <vt:lpstr>Eating Disorders</vt:lpstr>
      <vt:lpstr>Executive Dysfunction</vt:lpstr>
      <vt:lpstr>Executive Dysfunction</vt:lpstr>
      <vt:lpstr>Emotional Regulation - Anxiety</vt:lpstr>
      <vt:lpstr>Emotional Regulation - Anxiety</vt:lpstr>
      <vt:lpstr>Emotional Regulation - Anxiety</vt:lpstr>
      <vt:lpstr>Emotional Regulation - Anxiety</vt:lpstr>
      <vt:lpstr>Emotional Regulation - Anxiety</vt:lpstr>
      <vt:lpstr>Emotional Regulation - Anxiety</vt:lpstr>
      <vt:lpstr>Emotional Regulation - Anxiety</vt:lpstr>
      <vt:lpstr>Emotional Regulation - Anxiety</vt:lpstr>
      <vt:lpstr>Emotional Regulation - Anxiety</vt:lpstr>
      <vt:lpstr>Agency to Control Emotions</vt:lpstr>
      <vt:lpstr>ADHD </vt:lpstr>
      <vt:lpstr>ADHD </vt:lpstr>
      <vt:lpstr>ADHD – 3 types</vt:lpstr>
      <vt:lpstr>ADHD</vt:lpstr>
      <vt:lpstr>ADHD</vt:lpstr>
      <vt:lpstr>ADHD</vt:lpstr>
      <vt:lpstr>ADHD </vt:lpstr>
      <vt:lpstr>ADHD </vt:lpstr>
      <vt:lpstr>ADHD </vt:lpstr>
      <vt:lpstr>ADHD </vt:lpstr>
      <vt:lpstr>Autism</vt:lpstr>
      <vt:lpstr>Autism and ADHD</vt:lpstr>
      <vt:lpstr>Autism Masking</vt:lpstr>
      <vt:lpstr>Why Masking?</vt:lpstr>
      <vt:lpstr>Why Masking?</vt:lpstr>
      <vt:lpstr>Activity</vt:lpstr>
      <vt:lpstr>Activity</vt:lpstr>
      <vt:lpstr>Activity</vt:lpstr>
      <vt:lpstr>Activity</vt:lpstr>
      <vt:lpstr>Masking</vt:lpstr>
      <vt:lpstr>Masking</vt:lpstr>
      <vt:lpstr>Stimming</vt:lpstr>
      <vt:lpstr>Stimming</vt:lpstr>
      <vt:lpstr>Stimming</vt:lpstr>
      <vt:lpstr>Stimming</vt:lpstr>
      <vt:lpstr>Stimming</vt:lpstr>
      <vt:lpstr>Activity</vt:lpstr>
      <vt:lpstr>Activity</vt:lpstr>
      <vt:lpstr>Burnout</vt:lpstr>
      <vt:lpstr>Burnout</vt:lpstr>
      <vt:lpstr>OCD</vt:lpstr>
      <vt:lpstr>Dyslexia</vt:lpstr>
      <vt:lpstr>DLD</vt:lpstr>
      <vt:lpstr>PowerPoint Presentation</vt:lpstr>
      <vt:lpstr>What Allies Can Do to Improve Communication</vt:lpstr>
      <vt:lpstr>PowerPoint Presentation</vt:lpstr>
      <vt:lpstr>Let's change minds</vt:lpstr>
      <vt:lpstr>PowerPoint Presentation</vt:lpstr>
      <vt:lpstr>PowerPoint Presentation</vt:lpstr>
      <vt:lpstr>PowerPoint Presentation</vt:lpstr>
      <vt:lpstr>To promote acceptance:</vt:lpstr>
      <vt:lpstr>PowerPoint Presentation</vt:lpstr>
      <vt:lpstr>More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Katie Kinde</cp:lastModifiedBy>
  <cp:revision>394</cp:revision>
  <dcterms:created xsi:type="dcterms:W3CDTF">2019-11-13T17:36:20Z</dcterms:created>
  <dcterms:modified xsi:type="dcterms:W3CDTF">2024-11-08T15:08:33Z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0x010100CA09011D89A01344A6FC0E1BD768620C</vt:lpwstr>
  </property>
  <property fmtid="{D5CDD505-2E9C-101B-9397-08002B2CF9AE}" pid="3" name="MediaServiceImageTags">
    <vt:lpwstr/>
  </property>
</Properties>
</file>