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659" r:id="rId2"/>
    <p:sldId id="655" r:id="rId3"/>
    <p:sldId id="656" r:id="rId4"/>
    <p:sldId id="615" r:id="rId5"/>
    <p:sldId id="653" r:id="rId6"/>
    <p:sldId id="614" r:id="rId7"/>
    <p:sldId id="643" r:id="rId8"/>
    <p:sldId id="657" r:id="rId9"/>
    <p:sldId id="618" r:id="rId10"/>
    <p:sldId id="649" r:id="rId11"/>
    <p:sldId id="658" r:id="rId12"/>
    <p:sldId id="645" r:id="rId13"/>
    <p:sldId id="646" r:id="rId14"/>
    <p:sldId id="635" r:id="rId15"/>
    <p:sldId id="634" r:id="rId16"/>
    <p:sldId id="632" r:id="rId17"/>
    <p:sldId id="619" r:id="rId18"/>
    <p:sldId id="651" r:id="rId19"/>
    <p:sldId id="652" r:id="rId20"/>
    <p:sldId id="64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76582" autoAdjust="0"/>
  </p:normalViewPr>
  <p:slideViewPr>
    <p:cSldViewPr snapToGrid="0" showGuides="1">
      <p:cViewPr varScale="1">
        <p:scale>
          <a:sx n="111" d="100"/>
          <a:sy n="111" d="100"/>
        </p:scale>
        <p:origin x="756" y="7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938F0-F12D-48C2-BD4D-3B0792EA33DE}" type="datetimeFigureOut">
              <a:rPr lang="en-US" smtClean="0"/>
              <a:t>11/5/2024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E1F917-E107-4C8B-89A1-DC7DAA975F94}" type="slidenum">
              <a:rPr lang="en-US" smtClean="0"/>
              <a:t>‹#›</a:t>
            </a:fld>
            <a:endParaRPr lang="en-US" dirty="0"/>
          </a:p>
        </p:txBody>
      </p:sp>
    </p:spTree>
    <p:extLst>
      <p:ext uri="{BB962C8B-B14F-4D97-AF65-F5344CB8AC3E}">
        <p14:creationId xmlns:p14="http://schemas.microsoft.com/office/powerpoint/2010/main" val="2885021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imh.nih.gov/health/topics/integrated-care/index.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imh.nih.gov/health/topics/integrated-care/index.s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38213"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38213"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38213"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38213"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8213"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B039C34-5FB2-462C-B96A-74C7CA9384D2}" type="slidenum">
              <a:rPr lang="en-US" altLang="en-US" sz="1200"/>
              <a:pPr/>
              <a:t>1</a:t>
            </a:fld>
            <a:endParaRPr lang="en-US" altLang="en-US" sz="1200" dirty="0"/>
          </a:p>
        </p:txBody>
      </p:sp>
    </p:spTree>
    <p:extLst>
      <p:ext uri="{BB962C8B-B14F-4D97-AF65-F5344CB8AC3E}">
        <p14:creationId xmlns:p14="http://schemas.microsoft.com/office/powerpoint/2010/main" val="942691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From 1996 to now we have evolved -timeline</a:t>
            </a: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Readiness for integrated care and </a:t>
            </a:r>
            <a:r>
              <a:rPr kumimoji="0" lang="en-US" sz="2800" b="0" i="0" u="none" strike="noStrike" kern="0" cap="none" spc="0" normalizeH="0" baseline="0" noProof="0" dirty="0" err="1">
                <a:ln>
                  <a:noFill/>
                </a:ln>
                <a:solidFill>
                  <a:srgbClr val="002060"/>
                </a:solidFill>
                <a:effectLst/>
                <a:uLnTx/>
                <a:uFillTx/>
                <a:latin typeface="+mn-lt"/>
                <a:ea typeface="ＭＳ Ｐゴシック"/>
                <a:cs typeface="Calibri"/>
              </a:rPr>
              <a:t>ccbhc</a:t>
            </a:r>
            <a:endParaRPr kumimoji="0" lang="en-US" sz="2800" b="0" i="0" u="none" strike="noStrike" kern="0" cap="none" spc="0" normalizeH="0" baseline="0" noProof="0" dirty="0">
              <a:ln>
                <a:noFill/>
              </a:ln>
              <a:solidFill>
                <a:srgbClr val="002060"/>
              </a:solidFill>
              <a:effectLst/>
              <a:uLnTx/>
              <a:uFillTx/>
              <a:latin typeface="+mn-lt"/>
              <a:ea typeface="ＭＳ Ｐゴシック"/>
              <a:cs typeface="Calibri"/>
            </a:endParaRP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endParaRPr kumimoji="0" lang="en-US" sz="2800" b="0" i="0" u="none" strike="noStrike" kern="0" cap="none" spc="0" normalizeH="0" baseline="0" noProof="0" dirty="0">
              <a:ln>
                <a:noFill/>
              </a:ln>
              <a:solidFill>
                <a:srgbClr val="002060"/>
              </a:solidFill>
              <a:effectLst/>
              <a:uLnTx/>
              <a:uFillTx/>
              <a:latin typeface="+mn-lt"/>
              <a:ea typeface="ＭＳ Ｐゴシック"/>
              <a:cs typeface="Calibri"/>
            </a:endParaRP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endParaRPr kumimoji="0" lang="en-US" sz="2800" b="0" i="0" u="none" strike="noStrike" kern="0" cap="none" spc="0" normalizeH="0" baseline="0" noProof="0" dirty="0">
              <a:ln>
                <a:noFill/>
              </a:ln>
              <a:solidFill>
                <a:srgbClr val="002060"/>
              </a:solidFill>
              <a:effectLst/>
              <a:uLnTx/>
              <a:uFillTx/>
              <a:latin typeface="+mn-lt"/>
              <a:ea typeface="ＭＳ Ｐゴシック"/>
              <a:cs typeface="Calibri"/>
            </a:endParaRP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Staff training is ongoing and the development of a workforce skilled in taking a multidisciplinary approach is showing promise &amp; </a:t>
            </a:r>
          </a:p>
          <a:p>
            <a:endParaRPr lang="en-US" dirty="0"/>
          </a:p>
          <a:p>
            <a:r>
              <a:rPr lang="en-US" dirty="0"/>
              <a:t>Have room for improvement though multiple HER</a:t>
            </a:r>
          </a:p>
          <a:p>
            <a:endParaRPr lang="en-US" dirty="0"/>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90% of Judson BHC patients come from low-income households</a:t>
            </a: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65% of Judson BHC patients are age 17 and under</a:t>
            </a: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Children from low-income backgrounds 4x more likely to suffer from poor health</a:t>
            </a: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Transportation and child care have been the most often cited SDOH, though as a CCBHC have had more homelessness and food insecurity</a:t>
            </a: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Telehealth as it has evolved from </a:t>
            </a:r>
            <a:r>
              <a:rPr kumimoji="0" lang="en-US" sz="2800" b="0" i="0" u="none" strike="noStrike" kern="0" cap="none" spc="0" normalizeH="0" baseline="0" noProof="0" dirty="0" err="1">
                <a:ln>
                  <a:noFill/>
                </a:ln>
                <a:solidFill>
                  <a:srgbClr val="002060"/>
                </a:solidFill>
                <a:effectLst/>
                <a:uLnTx/>
                <a:uFillTx/>
                <a:latin typeface="+mn-lt"/>
                <a:ea typeface="ＭＳ Ｐゴシック"/>
                <a:cs typeface="Calibri"/>
              </a:rPr>
              <a:t>covid</a:t>
            </a: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 has eased some of this</a:t>
            </a:r>
          </a:p>
          <a:p>
            <a:endParaRPr lang="en-US" dirty="0"/>
          </a:p>
        </p:txBody>
      </p:sp>
      <p:sp>
        <p:nvSpPr>
          <p:cNvPr id="4" name="Slide Number Placeholder 3"/>
          <p:cNvSpPr>
            <a:spLocks noGrp="1"/>
          </p:cNvSpPr>
          <p:nvPr>
            <p:ph type="sldNum" sz="quarter" idx="5"/>
          </p:nvPr>
        </p:nvSpPr>
        <p:spPr/>
        <p:txBody>
          <a:bodyPr/>
          <a:lstStyle/>
          <a:p>
            <a:fld id="{40E1F917-E107-4C8B-89A1-DC7DAA975F94}" type="slidenum">
              <a:rPr lang="en-US" smtClean="0"/>
              <a:t>10</a:t>
            </a:fld>
            <a:endParaRPr lang="en-US" dirty="0"/>
          </a:p>
        </p:txBody>
      </p:sp>
    </p:spTree>
    <p:extLst>
      <p:ext uri="{BB962C8B-B14F-4D97-AF65-F5344CB8AC3E}">
        <p14:creationId xmlns:p14="http://schemas.microsoft.com/office/powerpoint/2010/main" val="1483875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Reach people who otherwise would not seek behavioral health care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Reduce mortality gap</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Improve health outcomes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Treatment adherence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Early intervention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Care coordination-key</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46569"/>
                </a:solidFill>
                <a:effectLst/>
                <a:uLnTx/>
                <a:uFillTx/>
                <a:latin typeface="+mn-lt"/>
                <a:ea typeface="+mn-ea"/>
                <a:cs typeface="+mn-cs"/>
              </a:rPr>
              <a:t>At its core,  </a:t>
            </a:r>
            <a:r>
              <a:rPr kumimoji="0" lang="en-US" sz="1400" b="0" i="0" u="none" strike="noStrike" kern="1200" cap="none" spc="0" normalizeH="0" baseline="0" noProof="0" dirty="0">
                <a:ln>
                  <a:noFill/>
                </a:ln>
                <a:solidFill>
                  <a:srgbClr val="D77900"/>
                </a:solidFill>
                <a:effectLst/>
                <a:uLnTx/>
                <a:uFillTx/>
                <a:latin typeface="+mn-lt"/>
                <a:ea typeface="+mn-ea"/>
                <a:cs typeface="+mn-cs"/>
                <a:hlinkClick r:id="rId3">
                  <a:extLst>
                    <a:ext uri="{A12FA001-AC4F-418D-AE19-62706E023703}">
                      <ahyp:hlinkClr xmlns:ahyp="http://schemas.microsoft.com/office/drawing/2018/hyperlinkcolor" val="tx"/>
                    </a:ext>
                  </a:extLst>
                </a:hlinkClick>
              </a:rPr>
              <a:t>integrated care</a:t>
            </a:r>
            <a:r>
              <a:rPr kumimoji="0" lang="en-US" sz="1400" b="0" i="0" u="none" strike="noStrike" kern="1200" cap="none" spc="0" normalizeH="0" baseline="0" noProof="0" dirty="0">
                <a:ln>
                  <a:noFill/>
                </a:ln>
                <a:solidFill>
                  <a:srgbClr val="646569"/>
                </a:solidFill>
                <a:effectLst/>
                <a:uLnTx/>
                <a:uFillTx/>
                <a:latin typeface="+mn-lt"/>
                <a:ea typeface="+mn-ea"/>
                <a:cs typeface="+mn-cs"/>
              </a:rPr>
              <a:t> offers a whole-person approach that addresses mental and physical health in a way that connects both, in order to coordinate a greater level of care.  Integrated care can offer the following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646569"/>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46569"/>
                </a:solidFill>
                <a:effectLst/>
                <a:uLnTx/>
                <a:uFillTx/>
                <a:latin typeface="+mn-lt"/>
                <a:ea typeface="+mn-ea"/>
                <a:cs typeface="+mn-cs"/>
              </a:rPr>
              <a:t>Greater access to a broad spectrum of multi-disciplinary health care services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46569"/>
                </a:solidFill>
                <a:effectLst/>
                <a:uLnTx/>
                <a:uFillTx/>
                <a:latin typeface="+mn-lt"/>
                <a:ea typeface="+mn-ea"/>
                <a:cs typeface="+mn-cs"/>
              </a:rPr>
              <a:t>A coordinated plan of care among all care providers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46569"/>
                </a:solidFill>
                <a:effectLst/>
                <a:uLnTx/>
                <a:uFillTx/>
                <a:latin typeface="+mn-lt"/>
                <a:ea typeface="+mn-ea"/>
                <a:cs typeface="+mn-cs"/>
              </a:rPr>
              <a:t>More support for a person’s overall emotional and physical well-being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46569"/>
                </a:solidFill>
                <a:effectLst/>
                <a:uLnTx/>
                <a:uFillTx/>
                <a:latin typeface="+mn-lt"/>
                <a:ea typeface="+mn-ea"/>
                <a:cs typeface="+mn-cs"/>
              </a:rPr>
              <a:t>Community-based social support services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646569"/>
                </a:solidFill>
                <a:effectLst/>
                <a:uLnTx/>
                <a:uFillTx/>
                <a:latin typeface="+mn-lt"/>
                <a:ea typeface="+mn-ea"/>
                <a:cs typeface="+mn-cs"/>
              </a:rPr>
              <a:t>The convenience of a single healthcare facility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646569"/>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46569"/>
                </a:solidFill>
                <a:effectLst/>
                <a:uLnTx/>
                <a:uFillTx/>
                <a:latin typeface="+mn-lt"/>
                <a:ea typeface="+mn-ea"/>
                <a:cs typeface="+mn-cs"/>
              </a:rPr>
              <a:t> Essentially takes the different pieces of the health care puzzle and fits them to match a client’s individual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40E1F917-E107-4C8B-89A1-DC7DAA975F94}" type="slidenum">
              <a:rPr lang="en-US" smtClean="0"/>
              <a:t>11</a:t>
            </a:fld>
            <a:endParaRPr lang="en-US" dirty="0"/>
          </a:p>
        </p:txBody>
      </p:sp>
    </p:spTree>
    <p:extLst>
      <p:ext uri="{BB962C8B-B14F-4D97-AF65-F5344CB8AC3E}">
        <p14:creationId xmlns:p14="http://schemas.microsoft.com/office/powerpoint/2010/main" val="1999597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Integration is a range of specific clinical work behaviors</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-Single point of accountability for overall care coordination and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-Single treatment plan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-Treatment team that is both medically and behavioral health competent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569"/>
                </a:solidFill>
                <a:effectLst/>
                <a:uLnTx/>
                <a:uFillTx/>
                <a:latin typeface="Open Sans"/>
                <a:ea typeface="+mn-ea"/>
                <a:cs typeface="+mn-cs"/>
              </a:rPr>
              <a:t>At its core, </a:t>
            </a:r>
            <a:r>
              <a:rPr kumimoji="0" lang="en-US" sz="1200" b="0" i="0" u="none" strike="noStrike" kern="1200" cap="none" spc="0" normalizeH="0" baseline="0" noProof="0" dirty="0">
                <a:ln>
                  <a:noFill/>
                </a:ln>
                <a:solidFill>
                  <a:srgbClr val="D77900"/>
                </a:solidFill>
                <a:effectLst/>
                <a:uLnTx/>
                <a:uFillTx/>
                <a:latin typeface="Open Sans"/>
                <a:ea typeface="+mn-ea"/>
                <a:cs typeface="+mn-cs"/>
                <a:hlinkClick r:id="rId3">
                  <a:extLst>
                    <a:ext uri="{A12FA001-AC4F-418D-AE19-62706E023703}">
                      <ahyp:hlinkClr xmlns:ahyp="http://schemas.microsoft.com/office/drawing/2018/hyperlinkcolor" val="tx"/>
                    </a:ext>
                  </a:extLst>
                </a:hlinkClick>
              </a:rPr>
              <a:t>integrated care</a:t>
            </a:r>
            <a:r>
              <a:rPr kumimoji="0" lang="en-US" sz="1200" b="0" i="0" u="none" strike="noStrike" kern="1200" cap="none" spc="0" normalizeH="0" baseline="0" noProof="0" dirty="0">
                <a:ln>
                  <a:noFill/>
                </a:ln>
                <a:solidFill>
                  <a:srgbClr val="646569"/>
                </a:solidFill>
                <a:effectLst/>
                <a:uLnTx/>
                <a:uFillTx/>
                <a:latin typeface="Open Sans"/>
                <a:ea typeface="+mn-ea"/>
                <a:cs typeface="+mn-cs"/>
              </a:rPr>
              <a:t> offers a whole-person approach that addresses mental and physical health in a way that connects both, in order to coordinate a greater level of care.  Integrated care can offer the following benefits: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646569"/>
                </a:solidFill>
                <a:effectLst/>
                <a:uLnTx/>
                <a:uFillTx/>
                <a:latin typeface="Open Sans"/>
                <a:ea typeface="+mn-ea"/>
                <a:cs typeface="+mn-cs"/>
              </a:rPr>
              <a:t>Greater access to a broad spectrum of multi-disciplinary health care services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646569"/>
                </a:solidFill>
                <a:effectLst/>
                <a:uLnTx/>
                <a:uFillTx/>
                <a:latin typeface="Open Sans"/>
                <a:ea typeface="+mn-ea"/>
                <a:cs typeface="+mn-cs"/>
              </a:rPr>
              <a:t>A coordinated plan of care among all care providers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646569"/>
                </a:solidFill>
                <a:effectLst/>
                <a:uLnTx/>
                <a:uFillTx/>
                <a:latin typeface="Open Sans"/>
                <a:ea typeface="+mn-ea"/>
                <a:cs typeface="+mn-cs"/>
              </a:rPr>
              <a:t>More support for a person’s overall emotional and physical well-being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646569"/>
                </a:solidFill>
                <a:effectLst/>
                <a:uLnTx/>
                <a:uFillTx/>
                <a:latin typeface="Open Sans"/>
                <a:ea typeface="+mn-ea"/>
                <a:cs typeface="+mn-cs"/>
              </a:rPr>
              <a:t>Community-based social support services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646569"/>
                </a:solidFill>
                <a:effectLst/>
                <a:uLnTx/>
                <a:uFillTx/>
                <a:latin typeface="Open Sans"/>
                <a:ea typeface="+mn-ea"/>
                <a:cs typeface="+mn-cs"/>
              </a:rPr>
              <a:t>The convenience of a single healthcare facility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569"/>
                </a:solidFill>
                <a:effectLst/>
                <a:uLnTx/>
                <a:uFillTx/>
                <a:latin typeface="Open Sans"/>
                <a:ea typeface="+mn-ea"/>
                <a:cs typeface="+mn-cs"/>
              </a:rPr>
              <a:t>“As a behavioral healthcare organization, if we don’t also address the physical health needs of the people we serve, then we’re really doing those we serve a disservice because the two are so interrelated,” explains Carole </a:t>
            </a:r>
            <a:r>
              <a:rPr kumimoji="0" lang="en-US" sz="1200" b="0" i="0" u="none" strike="noStrike" kern="1200" cap="none" spc="0" normalizeH="0" baseline="0" noProof="0" dirty="0" err="1">
                <a:ln>
                  <a:noFill/>
                </a:ln>
                <a:solidFill>
                  <a:srgbClr val="646569"/>
                </a:solidFill>
                <a:effectLst/>
                <a:uLnTx/>
                <a:uFillTx/>
                <a:latin typeface="Open Sans"/>
                <a:ea typeface="+mn-ea"/>
                <a:cs typeface="+mn-cs"/>
              </a:rPr>
              <a:t>Boye</a:t>
            </a:r>
            <a:r>
              <a:rPr kumimoji="0" lang="en-US" sz="1200" b="0" i="0" u="none" strike="noStrike" kern="1200" cap="none" spc="0" normalizeH="0" baseline="0" noProof="0" dirty="0">
                <a:ln>
                  <a:noFill/>
                </a:ln>
                <a:solidFill>
                  <a:srgbClr val="646569"/>
                </a:solidFill>
                <a:effectLst/>
                <a:uLnTx/>
                <a:uFillTx/>
                <a:latin typeface="Open Sans"/>
                <a:ea typeface="+mn-ea"/>
                <a:cs typeface="+mn-cs"/>
              </a:rPr>
              <a:t>, Community Alliance CEO. An integrated approach to health care essentially takes the different pieces of the health care puzzle and fits them to match a client’s individual needs. </a:t>
            </a:r>
          </a:p>
          <a:p>
            <a:endParaRPr lang="en-US" dirty="0"/>
          </a:p>
        </p:txBody>
      </p:sp>
      <p:sp>
        <p:nvSpPr>
          <p:cNvPr id="4" name="Slide Number Placeholder 3"/>
          <p:cNvSpPr>
            <a:spLocks noGrp="1"/>
          </p:cNvSpPr>
          <p:nvPr>
            <p:ph type="sldNum" sz="quarter" idx="5"/>
          </p:nvPr>
        </p:nvSpPr>
        <p:spPr/>
        <p:txBody>
          <a:bodyPr/>
          <a:lstStyle/>
          <a:p>
            <a:fld id="{40E1F917-E107-4C8B-89A1-DC7DAA975F94}" type="slidenum">
              <a:rPr lang="en-US" smtClean="0"/>
              <a:t>12</a:t>
            </a:fld>
            <a:endParaRPr lang="en-US" dirty="0"/>
          </a:p>
        </p:txBody>
      </p:sp>
    </p:spTree>
    <p:extLst>
      <p:ext uri="{BB962C8B-B14F-4D97-AF65-F5344CB8AC3E}">
        <p14:creationId xmlns:p14="http://schemas.microsoft.com/office/powerpoint/2010/main" val="437021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Started in response to address:</a:t>
            </a:r>
          </a:p>
          <a:p>
            <a:r>
              <a:rPr lang="en-US" dirty="0"/>
              <a:t>Co-morbidity</a:t>
            </a:r>
          </a:p>
          <a:p>
            <a:r>
              <a:rPr lang="en-US" dirty="0"/>
              <a:t>Shorten life expectancy</a:t>
            </a:r>
          </a:p>
          <a:p>
            <a:r>
              <a:rPr lang="en-US" dirty="0"/>
              <a:t>Whole person health</a:t>
            </a:r>
          </a:p>
          <a:p>
            <a:endParaRPr lang="en-US" dirty="0"/>
          </a:p>
          <a:p>
            <a:r>
              <a:rPr lang="en-US" dirty="0"/>
              <a:t>As a result of CCBHC we have expanded beyond that and now have this rich continuum that includes SUD/MAT, collaborative care model of care, outreach, coordination with community partners, mobile clinic, and deeper levels of care coordination through daily huddles, collaborative care with the PCP and psychiatric team- our patients are very complex and have complex medical, behavioral health and social needs.  Peers- case managers community health work </a:t>
            </a:r>
          </a:p>
        </p:txBody>
      </p:sp>
      <p:sp>
        <p:nvSpPr>
          <p:cNvPr id="4" name="Slide Number Placeholder 3"/>
          <p:cNvSpPr>
            <a:spLocks noGrp="1"/>
          </p:cNvSpPr>
          <p:nvPr>
            <p:ph type="sldNum" sz="quarter" idx="5"/>
          </p:nvPr>
        </p:nvSpPr>
        <p:spPr/>
        <p:txBody>
          <a:bodyPr/>
          <a:lstStyle/>
          <a:p>
            <a:fld id="{40E1F917-E107-4C8B-89A1-DC7DAA975F94}" type="slidenum">
              <a:rPr lang="en-US" smtClean="0"/>
              <a:t>13</a:t>
            </a:fld>
            <a:endParaRPr lang="en-US" dirty="0"/>
          </a:p>
        </p:txBody>
      </p:sp>
    </p:spTree>
    <p:extLst>
      <p:ext uri="{BB962C8B-B14F-4D97-AF65-F5344CB8AC3E}">
        <p14:creationId xmlns:p14="http://schemas.microsoft.com/office/powerpoint/2010/main" val="2073187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endParaRPr kumimoji="0" lang="en-US" sz="2800" b="0" i="0" u="none" strike="noStrike" kern="0" cap="none" spc="0" normalizeH="0" baseline="0" noProof="0" dirty="0">
              <a:ln>
                <a:noFill/>
              </a:ln>
              <a:solidFill>
                <a:srgbClr val="002060"/>
              </a:solidFill>
              <a:effectLst/>
              <a:uLnTx/>
              <a:uFillTx/>
              <a:latin typeface="+mn-lt"/>
              <a:ea typeface="ＭＳ Ｐゴシック"/>
              <a:cs typeface="Calibri"/>
            </a:endParaRP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lang="en-US" sz="2800" b="0" i="0" dirty="0">
                <a:solidFill>
                  <a:srgbClr val="05222E"/>
                </a:solidFill>
                <a:effectLst/>
                <a:latin typeface="GreycliffCF-Regular"/>
              </a:rPr>
              <a:t>Given the multiple tracks that healthcare can take, from inpatient to outpatient and even to community settings, there is a need for care coordination and management of the transition between providers and all settings of care. Unfortunately, this coordination is often episodic or overlooked, and it tends to be organized around a specialty, not primary care. Further, transitions frequently occur with no point person held accountable for coordination.</a:t>
            </a:r>
            <a:endParaRPr lang="en-US" sz="2800" b="0" i="0" dirty="0">
              <a:solidFill>
                <a:srgbClr val="202124"/>
              </a:solidFill>
              <a:effectLst/>
              <a:latin typeface="Roboto"/>
            </a:endParaRP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endParaRPr lang="en-US" sz="2800" b="0" i="0" dirty="0">
              <a:solidFill>
                <a:srgbClr val="202124"/>
              </a:solidFill>
              <a:effectLst/>
              <a:latin typeface="Roboto"/>
            </a:endParaRP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lang="en-US" sz="2800" b="0" i="0" dirty="0">
                <a:solidFill>
                  <a:srgbClr val="202124"/>
                </a:solidFill>
                <a:effectLst/>
                <a:latin typeface="Roboto"/>
              </a:rPr>
              <a:t>The goal of care coordination is </a:t>
            </a:r>
            <a:r>
              <a:rPr lang="en-US" sz="2800" b="1" i="0" dirty="0">
                <a:solidFill>
                  <a:srgbClr val="202124"/>
                </a:solidFill>
                <a:effectLst/>
                <a:latin typeface="Roboto"/>
              </a:rPr>
              <a:t>to facilitate the appropriate and efficient delivery of health care services both within and across systems</a:t>
            </a:r>
            <a:r>
              <a:rPr lang="en-US" sz="2800" b="0" i="0" dirty="0">
                <a:solidFill>
                  <a:srgbClr val="202124"/>
                </a:solidFill>
                <a:effectLst/>
                <a:latin typeface="Roboto"/>
              </a:rPr>
              <a:t>. Failures in coordination that affect the financial performance of the system will likely motivate corrective interventions.</a:t>
            </a: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endParaRPr kumimoji="0" lang="en-US" sz="2800" b="0" i="0" u="none" strike="noStrike" kern="0" cap="none" spc="0" normalizeH="0" baseline="0" noProof="0" dirty="0">
              <a:ln>
                <a:noFill/>
              </a:ln>
              <a:solidFill>
                <a:srgbClr val="202124"/>
              </a:solidFill>
              <a:effectLst/>
              <a:uLnTx/>
              <a:uFillTx/>
              <a:latin typeface="Roboto"/>
              <a:ea typeface="ＭＳ Ｐゴシック"/>
              <a:cs typeface="Calibri"/>
            </a:endParaRPr>
          </a:p>
          <a:p>
            <a:pPr algn="l"/>
            <a:r>
              <a:rPr lang="en-US" sz="2800" b="0" i="0" dirty="0">
                <a:solidFill>
                  <a:srgbClr val="202124"/>
                </a:solidFill>
                <a:effectLst/>
                <a:latin typeface="Roboto"/>
              </a:rPr>
              <a:t>What is the value of care coordination?</a:t>
            </a:r>
          </a:p>
          <a:p>
            <a:pPr algn="l"/>
            <a:r>
              <a:rPr lang="en-US" sz="2800" b="0" i="0" dirty="0">
                <a:solidFill>
                  <a:srgbClr val="202124"/>
                </a:solidFill>
                <a:effectLst/>
                <a:latin typeface="Roboto"/>
              </a:rPr>
              <a:t>Care coordination has the potential to </a:t>
            </a:r>
            <a:r>
              <a:rPr lang="en-US" sz="2800" b="1" i="0" dirty="0">
                <a:solidFill>
                  <a:srgbClr val="202124"/>
                </a:solidFill>
                <a:effectLst/>
                <a:latin typeface="Roboto"/>
              </a:rPr>
              <a:t>reduce cost and improve outcomes for all populations in all health care settings</a:t>
            </a:r>
            <a:r>
              <a:rPr lang="en-US" sz="2800" b="0" i="0" dirty="0">
                <a:solidFill>
                  <a:srgbClr val="202124"/>
                </a:solidFill>
                <a:effectLst/>
                <a:latin typeface="Roboto"/>
              </a:rPr>
              <a:t>; the most impressive outcomes occur in high-risk populations whose complex health issues involve costly treatments and repeated hospitalizations </a:t>
            </a: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endParaRPr kumimoji="0" lang="en-US" sz="2800" b="0" i="0" u="none" strike="noStrike" kern="0" cap="none" spc="0" normalizeH="0" baseline="0" noProof="0" dirty="0">
              <a:ln>
                <a:noFill/>
              </a:ln>
              <a:solidFill>
                <a:srgbClr val="002060"/>
              </a:solidFill>
              <a:effectLst/>
              <a:uLnTx/>
              <a:uFillTx/>
              <a:latin typeface="+mn-lt"/>
              <a:ea typeface="ＭＳ Ｐゴシック"/>
              <a:cs typeface="Calibri"/>
            </a:endParaRP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endParaRPr kumimoji="0" lang="en-US" sz="2800" b="0" i="0" u="none" strike="noStrike" kern="0" cap="none" spc="0" normalizeH="0" baseline="0" noProof="0" dirty="0">
              <a:ln>
                <a:noFill/>
              </a:ln>
              <a:solidFill>
                <a:srgbClr val="002060"/>
              </a:solidFill>
              <a:effectLst/>
              <a:uLnTx/>
              <a:uFillTx/>
              <a:latin typeface="+mn-lt"/>
              <a:ea typeface="ＭＳ Ｐゴシック"/>
              <a:cs typeface="Calibri"/>
            </a:endParaRP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Collaborative Care Model, primary care physicians work with a team of medical and behavioral healthcare case managers, nurses, and a consulting psychiatrist to care for the whole patient. </a:t>
            </a: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ADT software is queried twice daily</a:t>
            </a:r>
          </a:p>
          <a:p>
            <a:pPr marL="684213" marR="0" lvl="1" indent="-227013" algn="l" defTabSz="914400" rtl="0" eaLnBrk="0" fontAlgn="base" latinLnBrk="0" hangingPunct="0">
              <a:lnSpc>
                <a:spcPct val="100000"/>
              </a:lnSpc>
              <a:spcBef>
                <a:spcPct val="25000"/>
              </a:spcBef>
              <a:spcAft>
                <a:spcPct val="0"/>
              </a:spcAft>
              <a:buClr>
                <a:srgbClr val="0070C0"/>
              </a:buClr>
              <a:buSzPct val="75000"/>
              <a:buFont typeface="Wingdings" panose="05000000000000000000" pitchFamily="2" charset="2"/>
              <a:buChar char="§"/>
              <a:tabLst/>
              <a:defRPr/>
            </a:pPr>
            <a:r>
              <a:rPr kumimoji="0" lang="en-US" sz="2400" b="0" i="0" u="none" strike="noStrike" kern="0" cap="none" spc="0" normalizeH="0" baseline="0" noProof="0" dirty="0">
                <a:ln>
                  <a:noFill/>
                </a:ln>
                <a:solidFill>
                  <a:srgbClr val="002060"/>
                </a:solidFill>
                <a:effectLst/>
                <a:uLnTx/>
                <a:uFillTx/>
                <a:latin typeface="+mn-lt"/>
                <a:ea typeface="ＭＳ Ｐゴシック"/>
                <a:cs typeface="Calibri"/>
              </a:rPr>
              <a:t>Community Health Worker and Medical Assistants are included in the workflow process for ADT notifications</a:t>
            </a:r>
          </a:p>
          <a:p>
            <a:pPr marL="684213" marR="0" lvl="1" indent="-227013" algn="l" defTabSz="914400" rtl="0" eaLnBrk="0" fontAlgn="base" latinLnBrk="0" hangingPunct="0">
              <a:lnSpc>
                <a:spcPct val="100000"/>
              </a:lnSpc>
              <a:spcBef>
                <a:spcPct val="25000"/>
              </a:spcBef>
              <a:spcAft>
                <a:spcPct val="0"/>
              </a:spcAft>
              <a:buClr>
                <a:srgbClr val="0070C0"/>
              </a:buClr>
              <a:buSzPct val="75000"/>
              <a:buFont typeface="Wingdings" panose="05000000000000000000" pitchFamily="2" charset="2"/>
              <a:buChar char="§"/>
              <a:tabLst/>
              <a:defRPr/>
            </a:pPr>
            <a:endParaRPr kumimoji="0" lang="en-US" sz="2400" b="0" i="0" u="none" strike="noStrike" kern="0" cap="none" spc="0" normalizeH="0" baseline="0" noProof="0" dirty="0">
              <a:ln>
                <a:noFill/>
              </a:ln>
              <a:solidFill>
                <a:srgbClr val="002060"/>
              </a:solidFill>
              <a:effectLst/>
              <a:uLnTx/>
              <a:uFillTx/>
              <a:latin typeface="+mn-lt"/>
              <a:ea typeface="ＭＳ Ｐゴシック"/>
              <a:cs typeface="Calibri"/>
            </a:endParaRP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Same process in place for ED and IP activities whether mental health or physical health</a:t>
            </a: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endParaRPr kumimoji="0" lang="en-US" sz="2800" b="0" i="0" u="none" strike="noStrike" kern="0" cap="none" spc="0" normalizeH="0" baseline="0" noProof="0" dirty="0">
              <a:ln>
                <a:noFill/>
              </a:ln>
              <a:solidFill>
                <a:srgbClr val="002060"/>
              </a:solidFill>
              <a:effectLst/>
              <a:uLnTx/>
              <a:uFillTx/>
              <a:latin typeface="+mn-lt"/>
              <a:ea typeface="ＭＳ Ｐゴシック"/>
              <a:cs typeface="Calibri"/>
            </a:endParaRP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HOW DOES THIS IMPROVE OVERALL HEALTH- coordinated care </a:t>
            </a:r>
          </a:p>
          <a:p>
            <a:endParaRPr lang="en-US" dirty="0"/>
          </a:p>
        </p:txBody>
      </p:sp>
      <p:sp>
        <p:nvSpPr>
          <p:cNvPr id="4" name="Slide Number Placeholder 3"/>
          <p:cNvSpPr>
            <a:spLocks noGrp="1"/>
          </p:cNvSpPr>
          <p:nvPr>
            <p:ph type="sldNum" sz="quarter" idx="5"/>
          </p:nvPr>
        </p:nvSpPr>
        <p:spPr/>
        <p:txBody>
          <a:bodyPr/>
          <a:lstStyle/>
          <a:p>
            <a:fld id="{40E1F917-E107-4C8B-89A1-DC7DAA975F94}" type="slidenum">
              <a:rPr lang="en-US" smtClean="0"/>
              <a:t>14</a:t>
            </a:fld>
            <a:endParaRPr lang="en-US" dirty="0"/>
          </a:p>
        </p:txBody>
      </p:sp>
    </p:spTree>
    <p:extLst>
      <p:ext uri="{BB962C8B-B14F-4D97-AF65-F5344CB8AC3E}">
        <p14:creationId xmlns:p14="http://schemas.microsoft.com/office/powerpoint/2010/main" val="1616623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BH to PCP</a:t>
            </a:r>
          </a:p>
          <a:p>
            <a:r>
              <a:rPr lang="en-US" dirty="0"/>
              <a:t>PCP to BH</a:t>
            </a:r>
          </a:p>
          <a:p>
            <a:r>
              <a:rPr lang="en-US" dirty="0"/>
              <a:t>MAT to BH</a:t>
            </a:r>
          </a:p>
          <a:p>
            <a:endParaRPr lang="en-US" dirty="0"/>
          </a:p>
        </p:txBody>
      </p:sp>
      <p:sp>
        <p:nvSpPr>
          <p:cNvPr id="4" name="Slide Number Placeholder 3"/>
          <p:cNvSpPr>
            <a:spLocks noGrp="1"/>
          </p:cNvSpPr>
          <p:nvPr>
            <p:ph type="sldNum" sz="quarter" idx="5"/>
          </p:nvPr>
        </p:nvSpPr>
        <p:spPr/>
        <p:txBody>
          <a:bodyPr/>
          <a:lstStyle/>
          <a:p>
            <a:fld id="{40E1F917-E107-4C8B-89A1-DC7DAA975F94}" type="slidenum">
              <a:rPr lang="en-US" smtClean="0"/>
              <a:t>15</a:t>
            </a:fld>
            <a:endParaRPr lang="en-US" dirty="0"/>
          </a:p>
        </p:txBody>
      </p:sp>
    </p:spTree>
    <p:extLst>
      <p:ext uri="{BB962C8B-B14F-4D97-AF65-F5344CB8AC3E}">
        <p14:creationId xmlns:p14="http://schemas.microsoft.com/office/powerpoint/2010/main" val="4115647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E1F917-E107-4C8B-89A1-DC7DAA975F94}" type="slidenum">
              <a:rPr lang="en-US" smtClean="0"/>
              <a:t>16</a:t>
            </a:fld>
            <a:endParaRPr lang="en-US" dirty="0"/>
          </a:p>
        </p:txBody>
      </p:sp>
    </p:spTree>
    <p:extLst>
      <p:ext uri="{BB962C8B-B14F-4D97-AF65-F5344CB8AC3E}">
        <p14:creationId xmlns:p14="http://schemas.microsoft.com/office/powerpoint/2010/main" val="2353901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Weekly meetings to identify quality improvement initiatives</a:t>
            </a: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PDSA Workbook</a:t>
            </a: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PDSA enhances all levels of quality improvement activities including mental health services</a:t>
            </a: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endParaRPr kumimoji="0" lang="en-US" sz="2800" b="0" i="0" u="none" strike="noStrike" kern="0" cap="none" spc="0" normalizeH="0" baseline="0" noProof="0" dirty="0">
              <a:ln>
                <a:noFill/>
              </a:ln>
              <a:solidFill>
                <a:srgbClr val="002060"/>
              </a:solidFill>
              <a:effectLst/>
              <a:uLnTx/>
              <a:uFillTx/>
              <a:latin typeface="+mn-lt"/>
              <a:ea typeface="ＭＳ Ｐゴシック"/>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B8664F-FFCF-2440-9210-540FA356D9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389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(SDOH referrals in addition to traditional radiology and specialist referrals)</a:t>
            </a:r>
          </a:p>
          <a:p>
            <a:r>
              <a:rPr lang="en-US" dirty="0"/>
              <a:t>2. </a:t>
            </a: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(HEDIS measures and Workflow Changes)</a:t>
            </a:r>
          </a:p>
          <a:p>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3. (Who is seeing the patient in the clinic)</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B8664F-FFCF-2440-9210-540FA356D9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6939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Makes Integration Possible?  A relationship of basic trust between partners  Transparent use of data instead of anecdotes to explore and discuss issues  Principled negotiation and Motivational Interviewing  Willingness of all partners to tolerate and share risk  Willingness to change yourself first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B8664F-FFCF-2440-9210-540FA356D9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378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E1F917-E107-4C8B-89A1-DC7DAA975F94}" type="slidenum">
              <a:rPr lang="en-US" smtClean="0"/>
              <a:t>2</a:t>
            </a:fld>
            <a:endParaRPr lang="en-US" dirty="0"/>
          </a:p>
        </p:txBody>
      </p:sp>
    </p:spTree>
    <p:extLst>
      <p:ext uri="{BB962C8B-B14F-4D97-AF65-F5344CB8AC3E}">
        <p14:creationId xmlns:p14="http://schemas.microsoft.com/office/powerpoint/2010/main" val="1693355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3D959B-1BB1-46BC-BB49-4E60111B26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145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E1F917-E107-4C8B-89A1-DC7DAA975F94}" type="slidenum">
              <a:rPr lang="en-US" smtClean="0"/>
              <a:t>3</a:t>
            </a:fld>
            <a:endParaRPr lang="en-US" dirty="0"/>
          </a:p>
        </p:txBody>
      </p:sp>
    </p:spTree>
    <p:extLst>
      <p:ext uri="{BB962C8B-B14F-4D97-AF65-F5344CB8AC3E}">
        <p14:creationId xmlns:p14="http://schemas.microsoft.com/office/powerpoint/2010/main" val="234477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dirty="0">
                <a:solidFill>
                  <a:schemeClr val="tx2">
                    <a:lumMod val="50000"/>
                  </a:schemeClr>
                </a:solidFill>
                <a:latin typeface="Open Sans Semibold" pitchFamily="34" charset="0"/>
              </a:rPr>
              <a:t>1996- in-home- early 2000’s OP- 2019- Integrated Family Health/Primary Care/PCMH through partnership with MNO &amp;</a:t>
            </a:r>
          </a:p>
          <a:p>
            <a:r>
              <a:rPr lang="en-US" altLang="en-US" sz="2400" dirty="0">
                <a:solidFill>
                  <a:schemeClr val="tx2">
                    <a:lumMod val="50000"/>
                  </a:schemeClr>
                </a:solidFill>
                <a:latin typeface="Open Sans Semibold" pitchFamily="34" charset="0"/>
              </a:rPr>
              <a:t>2020 CCBHC</a:t>
            </a:r>
          </a:p>
          <a:p>
            <a:endParaRPr lang="en-US" altLang="en-US" sz="2400" dirty="0">
              <a:solidFill>
                <a:schemeClr val="tx2">
                  <a:lumMod val="50000"/>
                </a:schemeClr>
              </a:solidFill>
              <a:latin typeface="Open Sans Semibold" pitchFamily="34" charset="0"/>
            </a:endParaRPr>
          </a:p>
          <a:p>
            <a:pPr marL="684213" marR="0" lvl="1" indent="-227013" algn="l" defTabSz="914400" rtl="0" eaLnBrk="0" fontAlgn="base" latinLnBrk="0" hangingPunct="0">
              <a:lnSpc>
                <a:spcPct val="100000"/>
              </a:lnSpc>
              <a:spcBef>
                <a:spcPct val="25000"/>
              </a:spcBef>
              <a:spcAft>
                <a:spcPct val="0"/>
              </a:spcAft>
              <a:buClrTx/>
              <a:buSzPct val="75000"/>
              <a:buFont typeface="Wingdings" panose="05000000000000000000" pitchFamily="2" charset="2"/>
              <a:buChar char="§"/>
              <a:tabLst/>
              <a:defRPr/>
            </a:pPr>
            <a:r>
              <a:rPr kumimoji="0" lang="en-US" sz="2400" b="0" i="0" u="none" strike="noStrike" kern="0" cap="none" spc="0" normalizeH="0" baseline="0" noProof="0" dirty="0">
                <a:ln>
                  <a:noFill/>
                </a:ln>
                <a:solidFill>
                  <a:prstClr val="black"/>
                </a:solidFill>
                <a:effectLst/>
                <a:uLnTx/>
                <a:uFillTx/>
                <a:latin typeface="Calibri" panose="020F0502020204030204" pitchFamily="34" charset="0"/>
                <a:ea typeface="ＭＳ Ｐゴシック"/>
                <a:cs typeface="Calibri" panose="020F0502020204030204" pitchFamily="34" charset="0"/>
              </a:rPr>
              <a:t>Strategic vision  since 2017</a:t>
            </a:r>
          </a:p>
          <a:p>
            <a:endParaRPr lang="en-US" altLang="en-US" sz="2400" dirty="0">
              <a:solidFill>
                <a:schemeClr val="tx2">
                  <a:lumMod val="50000"/>
                </a:schemeClr>
              </a:solidFill>
              <a:latin typeface="Open Sans Semibold" pitchFamily="34" charset="0"/>
            </a:endParaRPr>
          </a:p>
          <a:p>
            <a:endParaRPr lang="en-US" altLang="en-US" sz="2400" dirty="0">
              <a:solidFill>
                <a:schemeClr val="tx2">
                  <a:lumMod val="50000"/>
                </a:schemeClr>
              </a:solidFill>
              <a:latin typeface="Open Sans Semibold" pitchFamily="34" charset="0"/>
            </a:endParaRPr>
          </a:p>
          <a:p>
            <a:r>
              <a:rPr lang="en-US" altLang="en-US" sz="2400" dirty="0">
                <a:solidFill>
                  <a:schemeClr val="tx2">
                    <a:lumMod val="50000"/>
                  </a:schemeClr>
                </a:solidFill>
                <a:latin typeface="Open Sans Semibold" pitchFamily="34" charset="0"/>
              </a:rPr>
              <a:t>Senators Debbie Stabenow and Roy Blunt </a:t>
            </a:r>
            <a:endParaRPr lang="en-US" altLang="en-US" sz="2400" kern="1200" dirty="0">
              <a:solidFill>
                <a:schemeClr val="tx2">
                  <a:lumMod val="50000"/>
                </a:schemeClr>
              </a:solidFill>
              <a:latin typeface="Open Sans Extrabold" pitchFamily="34" charset="0"/>
              <a:ea typeface="MS PGothic" panose="020B0600070205080204" pitchFamily="34" charset="-128"/>
              <a:cs typeface="+mn-cs"/>
            </a:endParaRPr>
          </a:p>
          <a:p>
            <a:pPr marL="0" indent="0" algn="ctr">
              <a:buNone/>
            </a:pPr>
            <a:endParaRPr lang="en-US" altLang="en-US" sz="2400" kern="1200" dirty="0">
              <a:solidFill>
                <a:schemeClr val="tx2">
                  <a:lumMod val="50000"/>
                </a:schemeClr>
              </a:solidFill>
              <a:latin typeface="Open Sans Extrabold" pitchFamily="34" charset="0"/>
              <a:ea typeface="MS PGothic" panose="020B0600070205080204" pitchFamily="34" charset="-128"/>
              <a:cs typeface="+mn-cs"/>
            </a:endParaRPr>
          </a:p>
          <a:p>
            <a:r>
              <a:rPr lang="en-US" altLang="en-US" sz="2400" kern="1200" dirty="0">
                <a:solidFill>
                  <a:schemeClr val="tx2">
                    <a:lumMod val="50000"/>
                  </a:schemeClr>
                </a:solidFill>
                <a:latin typeface="Open Sans Extrabold" pitchFamily="34" charset="0"/>
                <a:ea typeface="MS PGothic" panose="020B0600070205080204" pitchFamily="34" charset="-128"/>
                <a:cs typeface="+mn-cs"/>
              </a:rPr>
              <a:t>In </a:t>
            </a:r>
            <a:r>
              <a:rPr lang="en-US" altLang="en-US" sz="2400" kern="1200" dirty="0">
                <a:solidFill>
                  <a:schemeClr val="tx2">
                    <a:lumMod val="50000"/>
                  </a:schemeClr>
                </a:solidFill>
                <a:latin typeface="Open Sans"/>
                <a:ea typeface="MS PGothic" panose="020B0600070205080204" pitchFamily="34" charset="-128"/>
                <a:cs typeface="+mn-cs"/>
              </a:rPr>
              <a:t>2016 the largest federal investment in mental health and addiction treatment in a generation</a:t>
            </a:r>
          </a:p>
          <a:p>
            <a:pPr lvl="1"/>
            <a:r>
              <a:rPr lang="en-US" sz="1400" dirty="0">
                <a:solidFill>
                  <a:schemeClr val="tx1"/>
                </a:solidFill>
                <a:latin typeface="Open Sans"/>
              </a:rPr>
              <a:t>States selected for the original Medicaid demonstration program: Minnesota, Missouri, Nevada, New Jersey, New York, Oklahoma, Oregon and Pennsylvania. </a:t>
            </a:r>
            <a:endParaRPr lang="en-US" altLang="en-US" sz="1400" kern="1200" dirty="0">
              <a:solidFill>
                <a:schemeClr val="tx1"/>
              </a:solidFill>
              <a:latin typeface="Open Sans"/>
              <a:ea typeface="MS PGothic" panose="020B0600070205080204" pitchFamily="34" charset="-128"/>
              <a:cs typeface="+mn-cs"/>
            </a:endParaRPr>
          </a:p>
          <a:p>
            <a:pPr lvl="1"/>
            <a:r>
              <a:rPr lang="en-US" altLang="en-US" sz="1400" kern="1200" dirty="0">
                <a:solidFill>
                  <a:schemeClr val="tx1"/>
                </a:solidFill>
                <a:latin typeface="Open Sans"/>
                <a:ea typeface="MS PGothic" panose="020B0600070205080204" pitchFamily="34" charset="-128"/>
                <a:cs typeface="+mn-cs"/>
              </a:rPr>
              <a:t>Michigan applied but was not awarded CCBHC Demonstration State designation</a:t>
            </a:r>
          </a:p>
          <a:p>
            <a:pPr marL="457200" lvl="1" indent="0">
              <a:buNone/>
            </a:pPr>
            <a:endParaRPr lang="en-US" altLang="en-US" sz="1400" kern="1200" dirty="0">
              <a:solidFill>
                <a:schemeClr val="tx2">
                  <a:lumMod val="50000"/>
                </a:schemeClr>
              </a:solidFill>
              <a:latin typeface="Open Sans"/>
              <a:ea typeface="MS PGothic" panose="020B0600070205080204" pitchFamily="34" charset="-128"/>
              <a:cs typeface="+mn-cs"/>
            </a:endParaRPr>
          </a:p>
          <a:p>
            <a:r>
              <a:rPr lang="en-US" altLang="en-US" sz="2400" kern="1200" dirty="0">
                <a:solidFill>
                  <a:schemeClr val="tx2">
                    <a:lumMod val="50000"/>
                  </a:schemeClr>
                </a:solidFill>
                <a:latin typeface="Open Sans"/>
                <a:ea typeface="MS PGothic" panose="020B0600070205080204" pitchFamily="34" charset="-128"/>
                <a:cs typeface="+mn-cs"/>
              </a:rPr>
              <a:t>In 2018, 63 organizations are operating as CCBHC’s in 21 states</a:t>
            </a:r>
          </a:p>
          <a:p>
            <a:pPr lvl="1"/>
            <a:r>
              <a:rPr lang="en-US" altLang="en-US" sz="1400" kern="1200" dirty="0">
                <a:solidFill>
                  <a:schemeClr val="tx2">
                    <a:lumMod val="50000"/>
                  </a:schemeClr>
                </a:solidFill>
                <a:latin typeface="Open Sans"/>
                <a:ea typeface="MS PGothic" panose="020B0600070205080204" pitchFamily="34" charset="-128"/>
                <a:cs typeface="+mn-cs"/>
              </a:rPr>
              <a:t>Michigan 9 awarded CCBHC grants in 2018</a:t>
            </a:r>
          </a:p>
          <a:p>
            <a:pPr lvl="1"/>
            <a:r>
              <a:rPr lang="en-US" altLang="en-US" sz="1400" kern="1200" dirty="0">
                <a:solidFill>
                  <a:schemeClr val="tx2">
                    <a:lumMod val="50000"/>
                  </a:schemeClr>
                </a:solidFill>
                <a:latin typeface="Open Sans"/>
                <a:ea typeface="MS PGothic" panose="020B0600070205080204" pitchFamily="34" charset="-128"/>
                <a:cs typeface="+mn-cs"/>
              </a:rPr>
              <a:t>2020 cohort expanded  Michigan CCBHC foot print- this is our cohort</a:t>
            </a:r>
          </a:p>
          <a:p>
            <a:pPr lvl="1"/>
            <a:r>
              <a:rPr lang="en-US" altLang="en-US" sz="1400" kern="1200" dirty="0">
                <a:solidFill>
                  <a:schemeClr val="tx2">
                    <a:lumMod val="50000"/>
                  </a:schemeClr>
                </a:solidFill>
                <a:latin typeface="Open Sans"/>
                <a:ea typeface="MS PGothic" panose="020B0600070205080204" pitchFamily="34" charset="-128"/>
                <a:cs typeface="+mn-cs"/>
              </a:rPr>
              <a:t>Today over 300 CCBHCs nationally</a:t>
            </a:r>
          </a:p>
          <a:p>
            <a:pPr lvl="1"/>
            <a:endParaRPr lang="en-US" altLang="en-US" sz="1400" kern="1200" dirty="0">
              <a:solidFill>
                <a:schemeClr val="tx2">
                  <a:lumMod val="50000"/>
                </a:schemeClr>
              </a:solidFill>
              <a:latin typeface="Open Sans"/>
              <a:ea typeface="MS PGothic" panose="020B0600070205080204" pitchFamily="34" charset="-128"/>
              <a:cs typeface="+mn-cs"/>
            </a:endParaRPr>
          </a:p>
          <a:p>
            <a:pPr lvl="1"/>
            <a:endParaRPr lang="en-US" altLang="en-US" sz="1400" kern="1200" dirty="0">
              <a:solidFill>
                <a:schemeClr val="tx2">
                  <a:lumMod val="50000"/>
                </a:schemeClr>
              </a:solidFill>
              <a:latin typeface="Open Sans"/>
              <a:ea typeface="MS PGothic" panose="020B0600070205080204" pitchFamily="34" charset="-128"/>
              <a:cs typeface="+mn-cs"/>
            </a:endParaRPr>
          </a:p>
          <a:p>
            <a:r>
              <a:rPr lang="en-US" sz="1800" dirty="0"/>
              <a:t>Meeting with Stabenow to discuss future of CCBHC readiness assessment at time of CCBHC prep, thinking we had time to put workflows in place/ our focus was integrated care as an entry into CCBHC	</a:t>
            </a:r>
          </a:p>
          <a:p>
            <a:r>
              <a:rPr lang="en-US" sz="1800" dirty="0"/>
              <a:t>	</a:t>
            </a:r>
          </a:p>
          <a:p>
            <a:endParaRPr lang="en-US" sz="1800" dirty="0"/>
          </a:p>
          <a:p>
            <a:pPr lvl="1" defTabSz="465138"/>
            <a:endParaRPr lang="en-US" altLang="en-US" dirty="0"/>
          </a:p>
          <a:p>
            <a:pPr lvl="1" defTabSz="465138"/>
            <a:endParaRPr lang="en-US" altLang="en-US" dirty="0"/>
          </a:p>
          <a:p>
            <a:pPr lvl="1" defTabSz="465138"/>
            <a:endParaRPr lang="en-US" altLang="en-US" dirty="0"/>
          </a:p>
          <a:p>
            <a:pPr lvl="1" defTabSz="465138"/>
            <a:endParaRPr lang="en-US" altLang="en-US" dirty="0"/>
          </a:p>
          <a:p>
            <a:pPr lvl="1" defTabSz="465138"/>
            <a:endParaRPr lang="en-US"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B8664F-FFCF-2440-9210-540FA356D9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796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mn-lt"/>
                <a:ea typeface="Open Sans" panose="020B0606030504020204" pitchFamily="34" charset="0"/>
                <a:cs typeface="Open Sans" panose="020B0606030504020204" pitchFamily="34" charset="0"/>
              </a:rPr>
              <a:t>Behavioral health care to the next stage of integration with physical health care </a:t>
            </a: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465138"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mn-lt"/>
                <a:ea typeface="+mn-ea"/>
                <a:cs typeface="+mn-cs"/>
              </a:rPr>
              <a:t>Estimated $1.1 billion into the community behavioral health system over next 10 years </a:t>
            </a:r>
            <a:r>
              <a:rPr kumimoji="0" lang="en-US" altLang="en-US" sz="1400" b="0" i="0" u="none" strike="noStrike" kern="1200" cap="none" spc="0" normalizeH="0" baseline="0" noProof="0" dirty="0">
                <a:ln>
                  <a:noFill/>
                </a:ln>
                <a:solidFill>
                  <a:prstClr val="black"/>
                </a:solidFill>
                <a:effectLst/>
                <a:uLnTx/>
                <a:uFillTx/>
                <a:latin typeface="+mn-lt"/>
                <a:ea typeface="+mn-ea"/>
                <a:cs typeface="+mn-cs"/>
                <a:sym typeface="Wingdings" panose="05000000000000000000" pitchFamily="2" charset="2"/>
              </a:rPr>
              <a:t> the largest federal investment in generations</a:t>
            </a:r>
            <a:endParaRPr kumimoji="0" lang="en-US" altLang="en-US" sz="1400" b="0" i="0" u="none" strike="noStrike" kern="1200" cap="none" spc="0" normalizeH="0" baseline="0" noProof="0" dirty="0">
              <a:ln>
                <a:noFill/>
              </a:ln>
              <a:solidFill>
                <a:prstClr val="black"/>
              </a:solidFill>
              <a:effectLst/>
              <a:uLnTx/>
              <a:uFillTx/>
              <a:latin typeface="+mn-lt"/>
              <a:ea typeface="+mn-ea"/>
              <a:cs typeface="+mn-cs"/>
            </a:endParaRPr>
          </a:p>
          <a:p>
            <a:pPr marL="457200" marR="0" lvl="1" indent="0" algn="l" defTabSz="465138"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mn-lt"/>
                <a:ea typeface="+mn-ea"/>
                <a:cs typeface="+mn-cs"/>
              </a:rPr>
              <a:t>Begins to put us on par with other safety net providers</a:t>
            </a:r>
          </a:p>
          <a:p>
            <a:pPr marL="457200" marR="0" lvl="1" indent="0" algn="l" defTabSz="465138"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Comprehensive range of around-the-clock behavioral health services to the under- and uninsured.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Community based services- telehealth, school based, partnerships- create network of providers that provide coordinated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0E1F917-E107-4C8B-89A1-DC7DAA975F94}" type="slidenum">
              <a:rPr lang="en-US" smtClean="0"/>
              <a:t>5</a:t>
            </a:fld>
            <a:endParaRPr lang="en-US" dirty="0"/>
          </a:p>
        </p:txBody>
      </p:sp>
    </p:spTree>
    <p:extLst>
      <p:ext uri="{BB962C8B-B14F-4D97-AF65-F5344CB8AC3E}">
        <p14:creationId xmlns:p14="http://schemas.microsoft.com/office/powerpoint/2010/main" val="2508808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a:p>
            <a:r>
              <a:rPr lang="en-US" dirty="0"/>
              <a:t>Red font</a:t>
            </a:r>
            <a:r>
              <a:rPr lang="en-US" baseline="0" dirty="0"/>
              <a:t> we are building competency or </a:t>
            </a:r>
            <a:r>
              <a:rPr lang="en-US" baseline="0" dirty="0" err="1"/>
              <a:t>DCO</a:t>
            </a:r>
            <a:endParaRPr lang="en-US" dirty="0"/>
          </a:p>
        </p:txBody>
      </p:sp>
      <p:sp>
        <p:nvSpPr>
          <p:cNvPr id="4" name="Slide Number Placeholder 3"/>
          <p:cNvSpPr>
            <a:spLocks noGrp="1"/>
          </p:cNvSpPr>
          <p:nvPr>
            <p:ph type="sldNum" sz="quarter" idx="10"/>
          </p:nvPr>
        </p:nvSpPr>
        <p:spPr/>
        <p:txBody>
          <a:bodyPr/>
          <a:lstStyle/>
          <a:p>
            <a:fld id="{B5B8664F-FFCF-2440-9210-540FA356D9E5}" type="slidenum">
              <a:rPr lang="en-US" smtClean="0"/>
              <a:pPr/>
              <a:t>6</a:t>
            </a:fld>
            <a:endParaRPr lang="en-US" dirty="0"/>
          </a:p>
        </p:txBody>
      </p:sp>
    </p:spTree>
    <p:extLst>
      <p:ext uri="{BB962C8B-B14F-4D97-AF65-F5344CB8AC3E}">
        <p14:creationId xmlns:p14="http://schemas.microsoft.com/office/powerpoint/2010/main" val="1664838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May 1, 2020-4/30/2022</a:t>
            </a:r>
          </a:p>
          <a:p>
            <a:pPr lvl="1"/>
            <a:endParaRPr lang="en-US" dirty="0"/>
          </a:p>
          <a:p>
            <a:pPr lvl="1"/>
            <a:r>
              <a:rPr lang="en-US" dirty="0"/>
              <a:t>Talk about the importance of care coordination</a:t>
            </a:r>
          </a:p>
          <a:p>
            <a:pPr lvl="1"/>
            <a:endParaRPr lang="en-US" dirty="0"/>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90% of Judson BHC patients come from low-income households</a:t>
            </a: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65% of Judson BHC patients are age 17 and under</a:t>
            </a: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Children from low-income backgrounds 4x more likely to suffer from poor health</a:t>
            </a: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Transportation and child care have been the most often cited SDOH, though as a CCBHC have had more homelessness and food insecurity</a:t>
            </a: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Telehealth as it has evolved from </a:t>
            </a:r>
            <a:r>
              <a:rPr kumimoji="0" lang="en-US" sz="2800" b="0" i="0" u="none" strike="noStrike" kern="0" cap="none" spc="0" normalizeH="0" baseline="0" noProof="0" dirty="0" err="1">
                <a:ln>
                  <a:noFill/>
                </a:ln>
                <a:solidFill>
                  <a:srgbClr val="002060"/>
                </a:solidFill>
                <a:effectLst/>
                <a:uLnTx/>
                <a:uFillTx/>
                <a:latin typeface="+mn-lt"/>
                <a:ea typeface="ＭＳ Ｐゴシック"/>
                <a:cs typeface="Calibri"/>
              </a:rPr>
              <a:t>covid</a:t>
            </a: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 has eased some of this</a:t>
            </a:r>
          </a:p>
          <a:p>
            <a:pPr lvl="1"/>
            <a:endParaRPr lang="en-US" dirty="0"/>
          </a:p>
        </p:txBody>
      </p:sp>
      <p:sp>
        <p:nvSpPr>
          <p:cNvPr id="4" name="Slide Number Placeholder 3"/>
          <p:cNvSpPr>
            <a:spLocks noGrp="1"/>
          </p:cNvSpPr>
          <p:nvPr>
            <p:ph type="sldNum" sz="quarter" idx="5"/>
          </p:nvPr>
        </p:nvSpPr>
        <p:spPr/>
        <p:txBody>
          <a:bodyPr/>
          <a:lstStyle/>
          <a:p>
            <a:fld id="{40E1F917-E107-4C8B-89A1-DC7DAA975F94}" type="slidenum">
              <a:rPr lang="en-US" smtClean="0"/>
              <a:t>7</a:t>
            </a:fld>
            <a:endParaRPr lang="en-US" dirty="0"/>
          </a:p>
        </p:txBody>
      </p:sp>
    </p:spTree>
    <p:extLst>
      <p:ext uri="{BB962C8B-B14F-4D97-AF65-F5344CB8AC3E}">
        <p14:creationId xmlns:p14="http://schemas.microsoft.com/office/powerpoint/2010/main" val="1946727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way mental health conditions increase a person’s chances of developing these risk factors and the way these risk factors influence one another is complex.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not engaged in physical health care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drugs/alcohol misuse/abuse including tobacco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inability to maintain employment which may lead to poverty, homelessness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After chronic health conditions and infectious diseases, suicide is one of the leading causes of premature death among people with mental health conditions. </a:t>
            </a:r>
          </a:p>
          <a:p>
            <a:endParaRPr lang="en-US" dirty="0"/>
          </a:p>
        </p:txBody>
      </p:sp>
      <p:sp>
        <p:nvSpPr>
          <p:cNvPr id="4" name="Slide Number Placeholder 3"/>
          <p:cNvSpPr>
            <a:spLocks noGrp="1"/>
          </p:cNvSpPr>
          <p:nvPr>
            <p:ph type="sldNum" sz="quarter" idx="5"/>
          </p:nvPr>
        </p:nvSpPr>
        <p:spPr/>
        <p:txBody>
          <a:bodyPr/>
          <a:lstStyle/>
          <a:p>
            <a:fld id="{40E1F917-E107-4C8B-89A1-DC7DAA975F94}" type="slidenum">
              <a:rPr lang="en-US" smtClean="0"/>
              <a:t>8</a:t>
            </a:fld>
            <a:endParaRPr lang="en-US" dirty="0"/>
          </a:p>
        </p:txBody>
      </p:sp>
    </p:spTree>
    <p:extLst>
      <p:ext uri="{BB962C8B-B14F-4D97-AF65-F5344CB8AC3E}">
        <p14:creationId xmlns:p14="http://schemas.microsoft.com/office/powerpoint/2010/main" val="1492763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Behavioral and physical comorbid conditions also have serious economic consequences. Treatment of chronic physical health issues for patients with behavioral health needs is 2 to 3 times more expensive than that for patients with only physical health needs (40).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Diabetes treatment for patients with behavioral health issues can cost up to 50% more than that for persons without them (41). Many studies have concluded that depression increases the cost of health care up to 100%, particularly for patients with multiple chronic illnesses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Many common physical symptoms seen in the medical setting have no identifiable organic cause (35). Furthermore, mental illness, certain lifestyles, and related behaviors (such as excessive drinking, smoking, illicit drug use, and poor nutrition) have all been linked to physical illnesses and increased morbidity and mortality rates.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number of patients with comorbid behavioral and medical health issues is significant; one estimate determined that, over a 12-month period, 34 million U.S. adults reported having mental health and medical conditions (36). Comorbid conditions affect treatment outcomes, health care costs, and mortality rates. Patients with behavioral health issues die at a younger age than others (10), and persons with SMI have higher mortality rates than those with non-SMI (37). Although the high mortality rates can be attributed to suicide and accidents, physical health issues, including chronic disease, are often the cause of death in persons with mental illness.</a:t>
            </a:r>
          </a:p>
          <a:p>
            <a:endParaRPr lang="en-US" dirty="0"/>
          </a:p>
          <a:p>
            <a:endParaRPr lang="en-US" dirty="0"/>
          </a:p>
          <a:p>
            <a:r>
              <a:rPr lang="en-US" dirty="0"/>
              <a:t>10 most common complaints in</a:t>
            </a:r>
            <a:r>
              <a:rPr lang="en-US" baseline="0" dirty="0"/>
              <a:t> </a:t>
            </a:r>
            <a:r>
              <a:rPr lang="en-US" dirty="0"/>
              <a:t>adult primary care</a:t>
            </a:r>
          </a:p>
          <a:p>
            <a:r>
              <a:rPr lang="en-US" dirty="0"/>
              <a:t>• Chest pain</a:t>
            </a:r>
          </a:p>
          <a:p>
            <a:r>
              <a:rPr lang="en-US" dirty="0"/>
              <a:t>• Back pain</a:t>
            </a:r>
          </a:p>
          <a:p>
            <a:r>
              <a:rPr lang="en-US" dirty="0"/>
              <a:t>• Fatigue</a:t>
            </a:r>
          </a:p>
          <a:p>
            <a:r>
              <a:rPr lang="en-US" dirty="0"/>
              <a:t>• Shortness of breath</a:t>
            </a:r>
          </a:p>
          <a:p>
            <a:r>
              <a:rPr lang="en-US" dirty="0"/>
              <a:t>• Dizziness</a:t>
            </a:r>
          </a:p>
          <a:p>
            <a:r>
              <a:rPr lang="en-US" dirty="0"/>
              <a:t>• Insomnia</a:t>
            </a:r>
          </a:p>
          <a:p>
            <a:r>
              <a:rPr lang="en-US" dirty="0"/>
              <a:t>• Headache</a:t>
            </a:r>
          </a:p>
          <a:p>
            <a:r>
              <a:rPr lang="en-US" dirty="0"/>
              <a:t>• Abdominal pain</a:t>
            </a:r>
          </a:p>
          <a:p>
            <a:r>
              <a:rPr lang="en-US" dirty="0"/>
              <a:t>• Swelling</a:t>
            </a:r>
          </a:p>
          <a:p>
            <a:r>
              <a:rPr lang="en-US" dirty="0"/>
              <a:t>• numbness</a:t>
            </a:r>
          </a:p>
          <a:p>
            <a:endParaRPr lang="en-US" dirty="0"/>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Most people with behavioral health issues who seek care in ED or at PHC clinics leave without addressing psycho/social needs</a:t>
            </a: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r>
              <a:rPr kumimoji="0" lang="en-US" sz="2800" b="0" i="0" u="none" strike="noStrike" kern="0" cap="none" spc="0" normalizeH="0" baseline="0" noProof="0" dirty="0">
                <a:ln>
                  <a:noFill/>
                </a:ln>
                <a:solidFill>
                  <a:srgbClr val="002060"/>
                </a:solidFill>
                <a:effectLst/>
                <a:uLnTx/>
                <a:uFillTx/>
                <a:latin typeface="+mn-lt"/>
                <a:ea typeface="ＭＳ Ｐゴシック"/>
                <a:cs typeface="Calibri"/>
              </a:rPr>
              <a:t>Most BHC providers treat behavioral health issues only – or collaborate with PHC, but with little response </a:t>
            </a: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endParaRPr kumimoji="0" lang="en-US" sz="2800" b="0" i="0" u="none" strike="noStrike" kern="0" cap="none" spc="0" normalizeH="0" baseline="0" noProof="0" dirty="0">
              <a:ln>
                <a:noFill/>
              </a:ln>
              <a:solidFill>
                <a:srgbClr val="002060"/>
              </a:solidFill>
              <a:effectLst/>
              <a:uLnTx/>
              <a:uFillTx/>
              <a:latin typeface="+mn-lt"/>
              <a:ea typeface="ＭＳ Ｐゴシック"/>
              <a:cs typeface="Calibri"/>
            </a:endParaRPr>
          </a:p>
          <a:p>
            <a:pPr marL="342900" marR="0" lvl="0" indent="-342900" algn="l" defTabSz="914400" rtl="0" eaLnBrk="0" fontAlgn="base" latinLnBrk="0" hangingPunct="0">
              <a:lnSpc>
                <a:spcPct val="105000"/>
              </a:lnSpc>
              <a:spcBef>
                <a:spcPct val="40000"/>
              </a:spcBef>
              <a:spcAft>
                <a:spcPct val="0"/>
              </a:spcAft>
              <a:buClr>
                <a:srgbClr val="0070C0"/>
              </a:buClr>
              <a:buSzPct val="75000"/>
              <a:buFont typeface="Wingdings" panose="05000000000000000000" pitchFamily="2" charset="2"/>
              <a:buChar char="v"/>
              <a:tabLst/>
              <a:defRPr/>
            </a:pPr>
            <a:endParaRPr kumimoji="0" lang="en-US" sz="2800" b="0" i="0" u="none" strike="noStrike" kern="0" cap="none" spc="0" normalizeH="0" baseline="0" noProof="0" dirty="0">
              <a:ln>
                <a:noFill/>
              </a:ln>
              <a:solidFill>
                <a:srgbClr val="002060"/>
              </a:solidFill>
              <a:effectLst/>
              <a:uLnTx/>
              <a:uFillTx/>
              <a:latin typeface="+mn-lt"/>
              <a:ea typeface="ＭＳ Ｐゴシック"/>
              <a:cs typeface="Calibri"/>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B8664F-FFCF-2440-9210-540FA356D9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748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sz="4000">
                <a:solidFill>
                  <a:schemeClr val="accent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12"/>
          <p:cNvSpPr>
            <a:spLocks noGrp="1" noChangeArrowheads="1"/>
          </p:cNvSpPr>
          <p:nvPr>
            <p:ph type="sldNum" sz="quarter" idx="10"/>
          </p:nvPr>
        </p:nvSpPr>
        <p:spPr>
          <a:xfrm>
            <a:off x="0" y="6381750"/>
            <a:ext cx="2844800" cy="476250"/>
          </a:xfrm>
          <a:ln/>
        </p:spPr>
        <p:txBody>
          <a:bodyPr/>
          <a:lstStyle>
            <a:lvl1pPr algn="l">
              <a:defRPr>
                <a:latin typeface="Calibri" pitchFamily="34" charset="0"/>
                <a:cs typeface="Calibri" pitchFamily="34" charset="0"/>
              </a:defRPr>
            </a:lvl1pPr>
          </a:lstStyle>
          <a:p>
            <a:pPr>
              <a:defRPr/>
            </a:pPr>
            <a:fld id="{8EBB29C2-A21D-C643-8DBF-EAF6CEC62349}" type="slidenum">
              <a:rPr lang="en-US" smtClean="0"/>
              <a:pPr>
                <a:defRPr/>
              </a:pPr>
              <a:t>‹#›</a:t>
            </a:fld>
            <a:endParaRPr lang="en-US" dirty="0"/>
          </a:p>
        </p:txBody>
      </p:sp>
    </p:spTree>
    <p:extLst>
      <p:ext uri="{BB962C8B-B14F-4D97-AF65-F5344CB8AC3E}">
        <p14:creationId xmlns:p14="http://schemas.microsoft.com/office/powerpoint/2010/main" val="176713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518" y="1438275"/>
            <a:ext cx="5727700" cy="4891088"/>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2418" y="1438275"/>
            <a:ext cx="5727700" cy="4891088"/>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0"/>
          </p:nvPr>
        </p:nvSpPr>
        <p:spPr>
          <a:xfrm>
            <a:off x="7505700" y="295275"/>
            <a:ext cx="4425696" cy="301752"/>
          </a:xfrm>
        </p:spPr>
        <p:txBody>
          <a:bodyPr/>
          <a:lstStyle>
            <a:lvl1pPr marL="0" marR="0" indent="0" algn="r" defTabSz="914400" rtl="0" eaLnBrk="1" fontAlgn="base" latinLnBrk="0" hangingPunct="1">
              <a:lnSpc>
                <a:spcPct val="100000"/>
              </a:lnSpc>
              <a:spcBef>
                <a:spcPct val="50000"/>
              </a:spcBef>
              <a:spcAft>
                <a:spcPct val="0"/>
              </a:spcAft>
              <a:buClrTx/>
              <a:buSzTx/>
              <a:buFontTx/>
              <a:buNone/>
              <a:tabLst/>
              <a:defRPr sz="1400" baseline="0">
                <a:solidFill>
                  <a:srgbClr val="3D9FC8"/>
                </a:solidFill>
              </a:defRPr>
            </a:lvl1pPr>
          </a:lstStyle>
          <a:p>
            <a:pPr lvl="0"/>
            <a:r>
              <a:rPr lang="en-US" noProof="0"/>
              <a:t>Click to edit Master text styles</a:t>
            </a:r>
          </a:p>
        </p:txBody>
      </p:sp>
    </p:spTree>
    <p:extLst>
      <p:ext uri="{BB962C8B-B14F-4D97-AF65-F5344CB8AC3E}">
        <p14:creationId xmlns:p14="http://schemas.microsoft.com/office/powerpoint/2010/main" val="198229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rgbClr val="FFFF00"/>
                </a:solidFill>
              </a:defRPr>
            </a:lvl1pPr>
          </a:lstStyle>
          <a:p>
            <a:r>
              <a:rPr lang="en-US" dirty="0"/>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sldNum" sz="quarter" idx="10"/>
          </p:nvPr>
        </p:nvSpPr>
        <p:spPr>
          <a:ln/>
        </p:spPr>
        <p:txBody>
          <a:bodyPr/>
          <a:lstStyle>
            <a:lvl1pPr>
              <a:defRPr/>
            </a:lvl1pPr>
          </a:lstStyle>
          <a:p>
            <a:fld id="{A536C224-64CA-4F41-BAE6-D06A8ADEDCB3}" type="slidenum">
              <a:rPr lang="en-US" altLang="en-US"/>
              <a:pPr/>
              <a:t>‹#›</a:t>
            </a:fld>
            <a:endParaRPr lang="en-US" altLang="en-US" dirty="0"/>
          </a:p>
        </p:txBody>
      </p:sp>
    </p:spTree>
    <p:extLst>
      <p:ext uri="{BB962C8B-B14F-4D97-AF65-F5344CB8AC3E}">
        <p14:creationId xmlns:p14="http://schemas.microsoft.com/office/powerpoint/2010/main" val="3570941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EEECDFC4-8E18-0648-902C-922B32A58ED4}" type="slidenum">
              <a:rPr lang="en-US"/>
              <a:pPr>
                <a:defRPr/>
              </a:pPr>
              <a:t>‹#›</a:t>
            </a:fld>
            <a:endParaRPr lang="en-US" dirty="0"/>
          </a:p>
        </p:txBody>
      </p:sp>
    </p:spTree>
    <p:extLst>
      <p:ext uri="{BB962C8B-B14F-4D97-AF65-F5344CB8AC3E}">
        <p14:creationId xmlns:p14="http://schemas.microsoft.com/office/powerpoint/2010/main" val="3905959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 y="-1588"/>
            <a:ext cx="12090400" cy="990600"/>
          </a:xfrm>
        </p:spPr>
        <p:txBody>
          <a:bodyPr/>
          <a:lstStyle>
            <a:lvl1pPr>
              <a:defRPr sz="3600">
                <a:solidFill>
                  <a:srgbClr val="FFFF00"/>
                </a:solidFill>
              </a:defRPr>
            </a:lvl1pPr>
          </a:lstStyle>
          <a:p>
            <a:r>
              <a:rPr lang="en-US" dirty="0"/>
              <a:t>Click to edit Master title style</a:t>
            </a:r>
          </a:p>
        </p:txBody>
      </p:sp>
      <p:sp>
        <p:nvSpPr>
          <p:cNvPr id="4" name="Content Placeholder 2"/>
          <p:cNvSpPr>
            <a:spLocks noGrp="1"/>
          </p:cNvSpPr>
          <p:nvPr>
            <p:ph sz="half" idx="1"/>
          </p:nvPr>
        </p:nvSpPr>
        <p:spPr>
          <a:xfrm>
            <a:off x="571501" y="1143000"/>
            <a:ext cx="11010900" cy="4953000"/>
          </a:xfrm>
        </p:spPr>
        <p:txBody>
          <a:bodyPr/>
          <a:lstStyle>
            <a:lvl1pPr marL="342900" indent="-342900">
              <a:buClr>
                <a:srgbClr val="0070C0"/>
              </a:buClr>
              <a:buSzPct val="75000"/>
              <a:buFont typeface="Wingdings" panose="05000000000000000000" pitchFamily="2" charset="2"/>
              <a:buChar char="v"/>
              <a:defRPr sz="2800">
                <a:solidFill>
                  <a:srgbClr val="002060"/>
                </a:solidFill>
              </a:defRPr>
            </a:lvl1pPr>
            <a:lvl2pPr marL="684213" indent="-227013">
              <a:buClr>
                <a:srgbClr val="0070C0"/>
              </a:buClr>
              <a:buFont typeface="Wingdings" panose="05000000000000000000" pitchFamily="2" charset="2"/>
              <a:buChar char="§"/>
              <a:defRPr sz="2400">
                <a:solidFill>
                  <a:srgbClr val="002060"/>
                </a:solidFill>
              </a:defRPr>
            </a:lvl2pPr>
            <a:lvl3pPr marL="1022350" indent="-223838">
              <a:buClr>
                <a:srgbClr val="0070C0"/>
              </a:buClr>
              <a:buFont typeface="Arial" panose="020B0604020202020204" pitchFamily="34" charset="0"/>
              <a:buChar char="•"/>
              <a:defRPr sz="2200">
                <a:solidFill>
                  <a:srgbClr val="002060"/>
                </a:solidFill>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 Second level</a:t>
            </a:r>
          </a:p>
          <a:p>
            <a:pPr lvl="2"/>
            <a:r>
              <a:rPr lang="en-US" dirty="0"/>
              <a:t> Third level</a:t>
            </a:r>
          </a:p>
        </p:txBody>
      </p:sp>
      <p:sp>
        <p:nvSpPr>
          <p:cNvPr id="5" name="Rectangle 12"/>
          <p:cNvSpPr>
            <a:spLocks noGrp="1" noChangeArrowheads="1"/>
          </p:cNvSpPr>
          <p:nvPr>
            <p:ph type="sldNum" sz="quarter" idx="10"/>
          </p:nvPr>
        </p:nvSpPr>
        <p:spPr>
          <a:ln/>
        </p:spPr>
        <p:txBody>
          <a:bodyPr/>
          <a:lstStyle>
            <a:lvl1pPr>
              <a:defRPr/>
            </a:lvl1pPr>
          </a:lstStyle>
          <a:p>
            <a:pPr>
              <a:defRPr/>
            </a:pPr>
            <a:fld id="{36355955-99AD-2C47-AB89-1E2F3C8FB03C}" type="slidenum">
              <a:rPr lang="en-US"/>
              <a:pPr>
                <a:defRPr/>
              </a:pPr>
              <a:t>‹#›</a:t>
            </a:fld>
            <a:endParaRPr lang="en-US" dirty="0"/>
          </a:p>
        </p:txBody>
      </p:sp>
      <p:pic>
        <p:nvPicPr>
          <p:cNvPr id="2050" name="Picture 2">
            <a:extLst>
              <a:ext uri="{FF2B5EF4-FFF2-40B4-BE49-F238E27FC236}">
                <a16:creationId xmlns:a16="http://schemas.microsoft.com/office/drawing/2014/main" id="{71CFCBEC-E321-423D-99E3-2A35B90460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00" y="6307932"/>
            <a:ext cx="2470149" cy="4699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7DEC9"/>
                  </a:outerShdw>
                </a:effectLst>
              </a14:hiddenEffects>
            </a:ext>
          </a:extLst>
        </p:spPr>
      </p:pic>
    </p:spTree>
    <p:extLst>
      <p:ext uri="{BB962C8B-B14F-4D97-AF65-F5344CB8AC3E}">
        <p14:creationId xmlns:p14="http://schemas.microsoft.com/office/powerpoint/2010/main" val="79195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0"/>
            <a:ext cx="9550400" cy="1143000"/>
          </a:xfrm>
        </p:spPr>
        <p:txBody>
          <a:bodyPr/>
          <a:lstStyle>
            <a:lvl1pPr>
              <a:defRPr sz="3600">
                <a:solidFill>
                  <a:srgbClr val="F7E654"/>
                </a:solidFill>
              </a:defRPr>
            </a:lvl1pPr>
          </a:lstStyle>
          <a:p>
            <a:r>
              <a:rPr lang="en-US" dirty="0"/>
              <a:t>Click to edit Master title style</a:t>
            </a:r>
          </a:p>
        </p:txBody>
      </p:sp>
      <p:sp>
        <p:nvSpPr>
          <p:cNvPr id="3" name="Content Placeholder 2"/>
          <p:cNvSpPr>
            <a:spLocks noGrp="1"/>
          </p:cNvSpPr>
          <p:nvPr>
            <p:ph sz="half" idx="1"/>
          </p:nvPr>
        </p:nvSpPr>
        <p:spPr>
          <a:xfrm>
            <a:off x="406400" y="1524000"/>
            <a:ext cx="5200651"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p:txBody>
      </p:sp>
      <p:sp>
        <p:nvSpPr>
          <p:cNvPr id="4" name="Content Placeholder 3"/>
          <p:cNvSpPr>
            <a:spLocks noGrp="1"/>
          </p:cNvSpPr>
          <p:nvPr>
            <p:ph sz="half" idx="2"/>
          </p:nvPr>
        </p:nvSpPr>
        <p:spPr>
          <a:xfrm>
            <a:off x="5994401" y="1524000"/>
            <a:ext cx="5200649"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 Third level</a:t>
            </a:r>
          </a:p>
        </p:txBody>
      </p:sp>
      <p:sp>
        <p:nvSpPr>
          <p:cNvPr id="5" name="Rectangle 12"/>
          <p:cNvSpPr>
            <a:spLocks noGrp="1" noChangeArrowheads="1"/>
          </p:cNvSpPr>
          <p:nvPr>
            <p:ph type="sldNum" sz="quarter" idx="10"/>
          </p:nvPr>
        </p:nvSpPr>
        <p:spPr>
          <a:ln/>
        </p:spPr>
        <p:txBody>
          <a:bodyPr/>
          <a:lstStyle>
            <a:lvl1pPr>
              <a:defRPr/>
            </a:lvl1pPr>
          </a:lstStyle>
          <a:p>
            <a:pPr>
              <a:defRPr/>
            </a:pPr>
            <a:fld id="{858CF18D-40E8-F64E-8CF2-8D54E126C5A5}" type="slidenum">
              <a:rPr lang="en-US"/>
              <a:pPr>
                <a:defRPr/>
              </a:pPr>
              <a:t>‹#›</a:t>
            </a:fld>
            <a:endParaRPr lang="en-US" dirty="0"/>
          </a:p>
        </p:txBody>
      </p:sp>
    </p:spTree>
    <p:extLst>
      <p:ext uri="{BB962C8B-B14F-4D97-AF65-F5344CB8AC3E}">
        <p14:creationId xmlns:p14="http://schemas.microsoft.com/office/powerpoint/2010/main" val="96394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1422400" y="0"/>
            <a:ext cx="9550400" cy="1143000"/>
          </a:xfrm>
        </p:spPr>
        <p:txBody>
          <a:bodyPr/>
          <a:lstStyle>
            <a:lvl1pPr>
              <a:defRPr sz="3600">
                <a:solidFill>
                  <a:srgbClr val="F7E654"/>
                </a:solidFill>
              </a:defRPr>
            </a:lvl1pPr>
          </a:lstStyle>
          <a:p>
            <a:r>
              <a:rPr lang="en-US" dirty="0"/>
              <a:t>Click to edit Master title style</a:t>
            </a:r>
          </a:p>
        </p:txBody>
      </p:sp>
      <p:sp>
        <p:nvSpPr>
          <p:cNvPr id="4" name="Rectangle 12"/>
          <p:cNvSpPr>
            <a:spLocks noGrp="1" noChangeArrowheads="1"/>
          </p:cNvSpPr>
          <p:nvPr>
            <p:ph type="sldNum" sz="quarter" idx="10"/>
          </p:nvPr>
        </p:nvSpPr>
        <p:spPr>
          <a:ln/>
        </p:spPr>
        <p:txBody>
          <a:bodyPr/>
          <a:lstStyle>
            <a:lvl1pPr>
              <a:defRPr/>
            </a:lvl1pPr>
          </a:lstStyle>
          <a:p>
            <a:pPr>
              <a:defRPr/>
            </a:pPr>
            <a:fld id="{A26F2636-C211-AB4A-B643-85DB935BECB7}" type="slidenum">
              <a:rPr lang="en-US"/>
              <a:pPr>
                <a:defRPr/>
              </a:pPr>
              <a:t>‹#›</a:t>
            </a:fld>
            <a:endParaRPr lang="en-US" dirty="0"/>
          </a:p>
        </p:txBody>
      </p:sp>
    </p:spTree>
    <p:extLst>
      <p:ext uri="{BB962C8B-B14F-4D97-AF65-F5344CB8AC3E}">
        <p14:creationId xmlns:p14="http://schemas.microsoft.com/office/powerpoint/2010/main" val="3560009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itle 1"/>
          <p:cNvSpPr txBox="1">
            <a:spLocks/>
          </p:cNvSpPr>
          <p:nvPr userDrawn="1"/>
        </p:nvSpPr>
        <p:spPr bwMode="auto">
          <a:xfrm>
            <a:off x="304800" y="-76200"/>
            <a:ext cx="10668000" cy="1219200"/>
          </a:xfrm>
          <a:prstGeom prst="rect">
            <a:avLst/>
          </a:prstGeom>
          <a:noFill/>
          <a:ln w="9525">
            <a:noFill/>
            <a:miter lim="800000"/>
            <a:headEnd/>
            <a:tailEnd/>
          </a:ln>
        </p:spPr>
        <p:txBody>
          <a:bodyPr anchor="ctr">
            <a:prstTxWarp prst="textNoShape">
              <a:avLst/>
            </a:prstTxWarp>
          </a:bodyPr>
          <a:lstStyle/>
          <a:p>
            <a:pPr>
              <a:defRPr/>
            </a:pPr>
            <a:r>
              <a:rPr lang="en-US" sz="3600" dirty="0">
                <a:solidFill>
                  <a:srgbClr val="F7E654"/>
                </a:solidFill>
                <a:latin typeface="Tahoma" charset="0"/>
              </a:rPr>
              <a:t>Click to edit Master title style</a:t>
            </a:r>
          </a:p>
        </p:txBody>
      </p:sp>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sldNum" sz="quarter" idx="10"/>
          </p:nvPr>
        </p:nvSpPr>
        <p:spPr/>
        <p:txBody>
          <a:bodyPr/>
          <a:lstStyle>
            <a:lvl1pPr>
              <a:defRPr/>
            </a:lvl1pPr>
          </a:lstStyle>
          <a:p>
            <a:pPr>
              <a:defRPr/>
            </a:pPr>
            <a:fld id="{99173B1A-834E-694F-81DE-00D89C7A496A}" type="slidenum">
              <a:rPr lang="en-US"/>
              <a:pPr>
                <a:defRPr/>
              </a:pPr>
              <a:t>‹#›</a:t>
            </a:fld>
            <a:endParaRPr lang="en-US" dirty="0"/>
          </a:p>
        </p:txBody>
      </p:sp>
    </p:spTree>
    <p:extLst>
      <p:ext uri="{BB962C8B-B14F-4D97-AF65-F5344CB8AC3E}">
        <p14:creationId xmlns:p14="http://schemas.microsoft.com/office/powerpoint/2010/main" val="103274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itle 1"/>
          <p:cNvSpPr txBox="1">
            <a:spLocks/>
          </p:cNvSpPr>
          <p:nvPr userDrawn="1"/>
        </p:nvSpPr>
        <p:spPr bwMode="auto">
          <a:xfrm>
            <a:off x="304800" y="-76200"/>
            <a:ext cx="10668000" cy="1219200"/>
          </a:xfrm>
          <a:prstGeom prst="rect">
            <a:avLst/>
          </a:prstGeom>
          <a:noFill/>
          <a:ln w="9525">
            <a:noFill/>
            <a:miter lim="800000"/>
            <a:headEnd/>
            <a:tailEnd/>
          </a:ln>
        </p:spPr>
        <p:txBody>
          <a:bodyPr anchor="ctr">
            <a:prstTxWarp prst="textNoShape">
              <a:avLst/>
            </a:prstTxWarp>
          </a:bodyPr>
          <a:lstStyle/>
          <a:p>
            <a:pPr>
              <a:defRPr/>
            </a:pPr>
            <a:r>
              <a:rPr lang="en-US" sz="3600" dirty="0">
                <a:solidFill>
                  <a:srgbClr val="F7E654"/>
                </a:solidFill>
                <a:latin typeface="Tahoma" charset="0"/>
              </a:rPr>
              <a:t>Click to edit Master title style</a:t>
            </a: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defRPr/>
            </a:lvl1pPr>
          </a:lstStyle>
          <a:p>
            <a:pPr>
              <a:defRPr/>
            </a:pPr>
            <a:fld id="{D8745E14-69CC-F14C-9014-7A85D6C1D4F5}" type="slidenum">
              <a:rPr lang="en-US"/>
              <a:pPr>
                <a:defRPr/>
              </a:pPr>
              <a:t>‹#›</a:t>
            </a:fld>
            <a:endParaRPr lang="en-US" dirty="0"/>
          </a:p>
        </p:txBody>
      </p:sp>
    </p:spTree>
    <p:extLst>
      <p:ext uri="{BB962C8B-B14F-4D97-AF65-F5344CB8AC3E}">
        <p14:creationId xmlns:p14="http://schemas.microsoft.com/office/powerpoint/2010/main" val="3285063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5892800" cy="838200"/>
          </a:xfrm>
        </p:spPr>
        <p:txBody>
          <a:bodyPr/>
          <a:lstStyle/>
          <a:p>
            <a:r>
              <a:rPr lang="en-US"/>
              <a:t>Click to edit Master title style</a:t>
            </a:r>
          </a:p>
        </p:txBody>
      </p:sp>
      <p:sp>
        <p:nvSpPr>
          <p:cNvPr id="3" name="Text Placeholder 2"/>
          <p:cNvSpPr>
            <a:spLocks noGrp="1"/>
          </p:cNvSpPr>
          <p:nvPr>
            <p:ph type="body" sz="half" idx="1"/>
          </p:nvPr>
        </p:nvSpPr>
        <p:spPr>
          <a:xfrm>
            <a:off x="508000" y="1752600"/>
            <a:ext cx="54864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0"/>
            <a:ext cx="54864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101600" y="6534150"/>
            <a:ext cx="1117600" cy="247650"/>
          </a:xfrm>
        </p:spPr>
        <p:txBody>
          <a:bodyPr/>
          <a:lstStyle>
            <a:lvl1pPr>
              <a:defRPr/>
            </a:lvl1pPr>
          </a:lstStyle>
          <a:p>
            <a:fld id="{7BFB59DA-1EDC-4CE8-82AF-AE555FEF923D}" type="slidenum">
              <a:rPr lang="en-US"/>
              <a:pPr/>
              <a:t>‹#›</a:t>
            </a:fld>
            <a:endParaRPr lang="en-US" dirty="0"/>
          </a:p>
        </p:txBody>
      </p:sp>
    </p:spTree>
    <p:extLst>
      <p:ext uri="{BB962C8B-B14F-4D97-AF65-F5344CB8AC3E}">
        <p14:creationId xmlns:p14="http://schemas.microsoft.com/office/powerpoint/2010/main" val="2202694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74A32F1E-05B8-4F57-B71B-D65626441B75}" type="slidenum">
              <a:rPr lang="en-US"/>
              <a:pPr>
                <a:defRPr/>
              </a:pPr>
              <a:t>‹#›</a:t>
            </a:fld>
            <a:endParaRPr lang="en-US" dirty="0"/>
          </a:p>
        </p:txBody>
      </p:sp>
    </p:spTree>
    <p:extLst>
      <p:ext uri="{BB962C8B-B14F-4D97-AF65-F5344CB8AC3E}">
        <p14:creationId xmlns:p14="http://schemas.microsoft.com/office/powerpoint/2010/main" val="294333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976" name="Rectangle 8"/>
          <p:cNvSpPr>
            <a:spLocks noChangeArrowheads="1"/>
          </p:cNvSpPr>
          <p:nvPr userDrawn="1"/>
        </p:nvSpPr>
        <p:spPr bwMode="auto">
          <a:xfrm>
            <a:off x="0" y="1066800"/>
            <a:ext cx="12192000" cy="5162196"/>
          </a:xfrm>
          <a:prstGeom prst="rect">
            <a:avLst/>
          </a:prstGeom>
          <a:solidFill>
            <a:srgbClr val="FBE2D1">
              <a:alpha val="24706"/>
            </a:srgbClr>
          </a:solidFill>
          <a:ln w="9525">
            <a:noFill/>
            <a:miter lim="800000"/>
            <a:headEnd/>
            <a:tailEnd/>
          </a:ln>
        </p:spPr>
        <p:txBody>
          <a:bodyPr wrap="none" anchor="ctr">
            <a:prstTxWarp prst="textNoShape">
              <a:avLst/>
            </a:prstTxWarp>
          </a:bodyPr>
          <a:lstStyle/>
          <a:p>
            <a:pPr>
              <a:defRPr/>
            </a:pPr>
            <a:endParaRPr lang="en-US" sz="1800" dirty="0"/>
          </a:p>
        </p:txBody>
      </p:sp>
      <p:sp>
        <p:nvSpPr>
          <p:cNvPr id="83977" name="Rectangle 9"/>
          <p:cNvSpPr>
            <a:spLocks noChangeArrowheads="1"/>
          </p:cNvSpPr>
          <p:nvPr userDrawn="1"/>
        </p:nvSpPr>
        <p:spPr bwMode="auto">
          <a:xfrm>
            <a:off x="0" y="6311"/>
            <a:ext cx="12192000" cy="960743"/>
          </a:xfrm>
          <a:prstGeom prst="rect">
            <a:avLst/>
          </a:prstGeom>
          <a:solidFill>
            <a:srgbClr val="0070C0"/>
          </a:solidFill>
          <a:ln w="9525">
            <a:solidFill>
              <a:srgbClr val="FF0000"/>
            </a:solidFill>
            <a:miter lim="800000"/>
            <a:headEnd/>
            <a:tailEnd/>
          </a:ln>
        </p:spPr>
        <p:txBody>
          <a:bodyPr wrap="none" anchor="ctr">
            <a:prstTxWarp prst="textNoShape">
              <a:avLst/>
            </a:prstTxWarp>
          </a:bodyPr>
          <a:lstStyle/>
          <a:p>
            <a:pPr>
              <a:defRPr/>
            </a:pPr>
            <a:endParaRPr lang="en-US" sz="1800" dirty="0"/>
          </a:p>
        </p:txBody>
      </p:sp>
      <p:sp>
        <p:nvSpPr>
          <p:cNvPr id="1028" name="Rectangle 10"/>
          <p:cNvSpPr>
            <a:spLocks noGrp="1" noChangeArrowheads="1"/>
          </p:cNvSpPr>
          <p:nvPr>
            <p:ph type="title"/>
          </p:nvPr>
        </p:nvSpPr>
        <p:spPr bwMode="auto">
          <a:xfrm>
            <a:off x="203200" y="1143000"/>
            <a:ext cx="11277600" cy="10445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Rectangle 11"/>
          <p:cNvSpPr>
            <a:spLocks noGrp="1" noChangeArrowheads="1"/>
          </p:cNvSpPr>
          <p:nvPr>
            <p:ph type="body" idx="1"/>
          </p:nvPr>
        </p:nvSpPr>
        <p:spPr bwMode="auto">
          <a:xfrm>
            <a:off x="406401" y="2209800"/>
            <a:ext cx="11074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 Third level</a:t>
            </a:r>
          </a:p>
        </p:txBody>
      </p:sp>
      <p:sp>
        <p:nvSpPr>
          <p:cNvPr id="83980" name="Rectangle 12"/>
          <p:cNvSpPr>
            <a:spLocks noGrp="1" noChangeArrowheads="1"/>
          </p:cNvSpPr>
          <p:nvPr>
            <p:ph type="sldNum" sz="quarter" idx="4"/>
          </p:nvPr>
        </p:nvSpPr>
        <p:spPr bwMode="auto">
          <a:xfrm>
            <a:off x="9144000" y="6553200"/>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Tahoma" charset="0"/>
              </a:defRPr>
            </a:lvl1pPr>
          </a:lstStyle>
          <a:p>
            <a:pPr>
              <a:defRPr/>
            </a:pPr>
            <a:fld id="{EC178E26-91F9-8045-A510-E2AF85213775}" type="slidenum">
              <a:rPr lang="en-US"/>
              <a:pPr>
                <a:defRPr/>
              </a:pPr>
              <a:t>‹#›</a:t>
            </a:fld>
            <a:endParaRPr lang="en-US" dirty="0"/>
          </a:p>
        </p:txBody>
      </p:sp>
      <p:sp>
        <p:nvSpPr>
          <p:cNvPr id="12" name="Rectangle 11"/>
          <p:cNvSpPr>
            <a:spLocks noChangeArrowheads="1"/>
          </p:cNvSpPr>
          <p:nvPr userDrawn="1"/>
        </p:nvSpPr>
        <p:spPr bwMode="auto">
          <a:xfrm>
            <a:off x="0" y="983160"/>
            <a:ext cx="12192000" cy="76200"/>
          </a:xfrm>
          <a:prstGeom prst="rect">
            <a:avLst/>
          </a:prstGeom>
          <a:solidFill>
            <a:srgbClr val="0070C0"/>
          </a:solidFill>
          <a:ln w="9525">
            <a:solidFill>
              <a:srgbClr val="92D050"/>
            </a:solidFill>
            <a:miter lim="800000"/>
            <a:headEnd/>
            <a:tailEnd/>
          </a:ln>
        </p:spPr>
        <p:txBody>
          <a:bodyPr wrap="none" anchor="ctr">
            <a:prstTxWarp prst="textNoShape">
              <a:avLst/>
            </a:prstTxWarp>
          </a:bodyPr>
          <a:lstStyle/>
          <a:p>
            <a:pPr>
              <a:defRPr/>
            </a:pPr>
            <a:endParaRPr lang="en-US" sz="1800" dirty="0">
              <a:ln w="38100">
                <a:solidFill>
                  <a:srgbClr val="00B050"/>
                </a:solidFill>
              </a:ln>
              <a:solidFill>
                <a:srgbClr val="00B050"/>
              </a:solidFill>
            </a:endParaRPr>
          </a:p>
        </p:txBody>
      </p:sp>
      <p:sp>
        <p:nvSpPr>
          <p:cNvPr id="15" name="Rectangle 14">
            <a:extLst>
              <a:ext uri="{FF2B5EF4-FFF2-40B4-BE49-F238E27FC236}">
                <a16:creationId xmlns:a16="http://schemas.microsoft.com/office/drawing/2014/main" id="{5EC28164-DC60-4D5A-9D8D-42FFC1BBF72D}"/>
              </a:ext>
            </a:extLst>
          </p:cNvPr>
          <p:cNvSpPr>
            <a:spLocks noChangeArrowheads="1"/>
          </p:cNvSpPr>
          <p:nvPr userDrawn="1"/>
        </p:nvSpPr>
        <p:spPr bwMode="auto">
          <a:xfrm>
            <a:off x="36285" y="6219294"/>
            <a:ext cx="12192000" cy="76200"/>
          </a:xfrm>
          <a:prstGeom prst="rect">
            <a:avLst/>
          </a:prstGeom>
          <a:solidFill>
            <a:srgbClr val="0070C0"/>
          </a:solidFill>
          <a:ln w="9525">
            <a:solidFill>
              <a:srgbClr val="92D050"/>
            </a:solidFill>
            <a:miter lim="800000"/>
            <a:headEnd/>
            <a:tailEnd/>
          </a:ln>
        </p:spPr>
        <p:txBody>
          <a:bodyPr wrap="none" anchor="ctr">
            <a:prstTxWarp prst="textNoShape">
              <a:avLst/>
            </a:prstTxWarp>
          </a:bodyPr>
          <a:lstStyle/>
          <a:p>
            <a:pPr>
              <a:defRPr/>
            </a:pPr>
            <a:endParaRPr lang="en-US" sz="1800" dirty="0">
              <a:ln w="38100">
                <a:solidFill>
                  <a:srgbClr val="00B050"/>
                </a:solidFill>
              </a:ln>
              <a:solidFill>
                <a:srgbClr val="00B050"/>
              </a:solidFill>
            </a:endParaRPr>
          </a:p>
        </p:txBody>
      </p:sp>
    </p:spTree>
    <p:extLst>
      <p:ext uri="{BB962C8B-B14F-4D97-AF65-F5344CB8AC3E}">
        <p14:creationId xmlns:p14="http://schemas.microsoft.com/office/powerpoint/2010/main" val="2371264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600">
          <a:solidFill>
            <a:srgbClr val="0070C0"/>
          </a:solidFill>
          <a:latin typeface="Calibri" pitchFamily="34" charset="0"/>
          <a:ea typeface="+mj-ea"/>
          <a:cs typeface="ＭＳ Ｐゴシック" charset="-128"/>
        </a:defRPr>
      </a:lvl1pPr>
      <a:lvl2pPr algn="l" rtl="0" eaLnBrk="0" fontAlgn="base" hangingPunct="0">
        <a:spcBef>
          <a:spcPct val="0"/>
        </a:spcBef>
        <a:spcAft>
          <a:spcPct val="0"/>
        </a:spcAft>
        <a:defRPr sz="3600">
          <a:solidFill>
            <a:srgbClr val="4F81BD"/>
          </a:solidFill>
          <a:latin typeface="Calibri" pitchFamily="34" charset="0"/>
          <a:ea typeface="ＭＳ Ｐゴシック" pitchFamily="34" charset="-128"/>
          <a:cs typeface="ＭＳ Ｐゴシック" charset="-128"/>
        </a:defRPr>
      </a:lvl2pPr>
      <a:lvl3pPr algn="l" rtl="0" eaLnBrk="0" fontAlgn="base" hangingPunct="0">
        <a:spcBef>
          <a:spcPct val="0"/>
        </a:spcBef>
        <a:spcAft>
          <a:spcPct val="0"/>
        </a:spcAft>
        <a:defRPr sz="3600">
          <a:solidFill>
            <a:srgbClr val="4F81BD"/>
          </a:solidFill>
          <a:latin typeface="Calibri" pitchFamily="34" charset="0"/>
          <a:ea typeface="ＭＳ Ｐゴシック" pitchFamily="34" charset="-128"/>
          <a:cs typeface="ＭＳ Ｐゴシック" charset="-128"/>
        </a:defRPr>
      </a:lvl3pPr>
      <a:lvl4pPr algn="l" rtl="0" eaLnBrk="0" fontAlgn="base" hangingPunct="0">
        <a:spcBef>
          <a:spcPct val="0"/>
        </a:spcBef>
        <a:spcAft>
          <a:spcPct val="0"/>
        </a:spcAft>
        <a:defRPr sz="3600">
          <a:solidFill>
            <a:srgbClr val="4F81BD"/>
          </a:solidFill>
          <a:latin typeface="Calibri" pitchFamily="34" charset="0"/>
          <a:ea typeface="ＭＳ Ｐゴシック" pitchFamily="34" charset="-128"/>
          <a:cs typeface="ＭＳ Ｐゴシック" charset="-128"/>
        </a:defRPr>
      </a:lvl4pPr>
      <a:lvl5pPr algn="l" rtl="0" eaLnBrk="0" fontAlgn="base" hangingPunct="0">
        <a:spcBef>
          <a:spcPct val="0"/>
        </a:spcBef>
        <a:spcAft>
          <a:spcPct val="0"/>
        </a:spcAft>
        <a:defRPr sz="3600">
          <a:solidFill>
            <a:srgbClr val="4F81BD"/>
          </a:solidFill>
          <a:latin typeface="Calibri" pitchFamily="34" charset="0"/>
          <a:ea typeface="ＭＳ Ｐゴシック" pitchFamily="34" charset="-128"/>
          <a:cs typeface="ＭＳ Ｐゴシック" charset="-128"/>
        </a:defRPr>
      </a:lvl5pPr>
      <a:lvl6pPr marL="457200" algn="l" rtl="0" fontAlgn="base">
        <a:spcBef>
          <a:spcPct val="0"/>
        </a:spcBef>
        <a:spcAft>
          <a:spcPct val="0"/>
        </a:spcAft>
        <a:defRPr sz="3400">
          <a:solidFill>
            <a:srgbClr val="88796B"/>
          </a:solidFill>
          <a:latin typeface="Tahoma" charset="0"/>
          <a:ea typeface="ＭＳ Ｐゴシック" pitchFamily="34" charset="-128"/>
        </a:defRPr>
      </a:lvl6pPr>
      <a:lvl7pPr marL="914400" algn="l" rtl="0" fontAlgn="base">
        <a:spcBef>
          <a:spcPct val="0"/>
        </a:spcBef>
        <a:spcAft>
          <a:spcPct val="0"/>
        </a:spcAft>
        <a:defRPr sz="3400">
          <a:solidFill>
            <a:srgbClr val="88796B"/>
          </a:solidFill>
          <a:latin typeface="Tahoma" charset="0"/>
          <a:ea typeface="ＭＳ Ｐゴシック" pitchFamily="34" charset="-128"/>
        </a:defRPr>
      </a:lvl7pPr>
      <a:lvl8pPr marL="1371600" algn="l" rtl="0" fontAlgn="base">
        <a:spcBef>
          <a:spcPct val="0"/>
        </a:spcBef>
        <a:spcAft>
          <a:spcPct val="0"/>
        </a:spcAft>
        <a:defRPr sz="3400">
          <a:solidFill>
            <a:srgbClr val="88796B"/>
          </a:solidFill>
          <a:latin typeface="Tahoma" charset="0"/>
          <a:ea typeface="ＭＳ Ｐゴシック" pitchFamily="34" charset="-128"/>
        </a:defRPr>
      </a:lvl8pPr>
      <a:lvl9pPr marL="1828800" algn="l" rtl="0" fontAlgn="base">
        <a:spcBef>
          <a:spcPct val="0"/>
        </a:spcBef>
        <a:spcAft>
          <a:spcPct val="0"/>
        </a:spcAft>
        <a:defRPr sz="3400">
          <a:solidFill>
            <a:srgbClr val="88796B"/>
          </a:solidFill>
          <a:latin typeface="Tahoma" charset="0"/>
          <a:ea typeface="ＭＳ Ｐゴシック" pitchFamily="34" charset="-128"/>
        </a:defRPr>
      </a:lvl9pPr>
    </p:titleStyle>
    <p:bodyStyle>
      <a:lvl1pPr marL="342900" indent="-342900" algn="l" rtl="0" eaLnBrk="0" fontAlgn="base" hangingPunct="0">
        <a:lnSpc>
          <a:spcPct val="105000"/>
        </a:lnSpc>
        <a:spcBef>
          <a:spcPct val="40000"/>
        </a:spcBef>
        <a:spcAft>
          <a:spcPct val="0"/>
        </a:spcAft>
        <a:buClr>
          <a:srgbClr val="B45210"/>
        </a:buClr>
        <a:buSzPct val="75000"/>
        <a:buFont typeface="Arial" pitchFamily="34" charset="0"/>
        <a:buChar char="•"/>
        <a:defRPr sz="2800">
          <a:solidFill>
            <a:srgbClr val="0070C0"/>
          </a:solidFill>
          <a:latin typeface="Calibri"/>
          <a:ea typeface="+mn-ea"/>
          <a:cs typeface="Calibri"/>
        </a:defRPr>
      </a:lvl1pPr>
      <a:lvl2pPr marL="684213" indent="-227013" algn="l" rtl="0" eaLnBrk="0" fontAlgn="base" hangingPunct="0">
        <a:spcBef>
          <a:spcPct val="25000"/>
        </a:spcBef>
        <a:spcAft>
          <a:spcPct val="0"/>
        </a:spcAft>
        <a:buClr>
          <a:srgbClr val="B45210"/>
        </a:buClr>
        <a:buSzPct val="75000"/>
        <a:buFont typeface="Arial" pitchFamily="34" charset="0"/>
        <a:buChar char="•"/>
        <a:defRPr sz="2400">
          <a:solidFill>
            <a:srgbClr val="0070C0"/>
          </a:solidFill>
          <a:latin typeface="Calibri"/>
          <a:ea typeface="+mn-ea"/>
          <a:cs typeface="Calibri"/>
        </a:defRPr>
      </a:lvl2pPr>
      <a:lvl3pPr marL="1022350" indent="-223838" algn="l" defTabSz="1028700" rtl="0" eaLnBrk="0" fontAlgn="base" hangingPunct="0">
        <a:spcBef>
          <a:spcPct val="30000"/>
        </a:spcBef>
        <a:spcAft>
          <a:spcPct val="0"/>
        </a:spcAft>
        <a:buClr>
          <a:srgbClr val="B45210"/>
        </a:buClr>
        <a:buSzPct val="75000"/>
        <a:buFont typeface="Arial" pitchFamily="34" charset="0"/>
        <a:buChar char="•"/>
        <a:defRPr sz="2200">
          <a:solidFill>
            <a:srgbClr val="0070C0"/>
          </a:solidFill>
          <a:latin typeface="Calibri"/>
          <a:ea typeface="+mn-ea"/>
          <a:cs typeface="Calibri"/>
        </a:defRPr>
      </a:lvl3pPr>
      <a:lvl4pPr marL="1379538" indent="-233363" algn="l" rtl="0" eaLnBrk="0" fontAlgn="base" hangingPunct="0">
        <a:spcBef>
          <a:spcPct val="20000"/>
        </a:spcBef>
        <a:spcAft>
          <a:spcPct val="0"/>
        </a:spcAft>
        <a:buSzPct val="85000"/>
        <a:buFont typeface="Tahoma" charset="0"/>
        <a:buChar char="–"/>
        <a:defRPr sz="2000">
          <a:solidFill>
            <a:srgbClr val="303231"/>
          </a:solidFill>
          <a:latin typeface="+mn-lt"/>
          <a:ea typeface="+mn-ea"/>
        </a:defRPr>
      </a:lvl4pPr>
      <a:lvl5pPr marL="1828800" indent="-231775" algn="l" rtl="0" eaLnBrk="0" fontAlgn="base" hangingPunct="0">
        <a:spcBef>
          <a:spcPct val="20000"/>
        </a:spcBef>
        <a:spcAft>
          <a:spcPct val="0"/>
        </a:spcAft>
        <a:buSzPct val="85000"/>
        <a:buFont typeface="Tahoma" charset="0"/>
        <a:buChar char="&gt;"/>
        <a:defRPr sz="2000">
          <a:solidFill>
            <a:srgbClr val="303231"/>
          </a:solidFill>
          <a:latin typeface="+mn-lt"/>
          <a:ea typeface="+mn-ea"/>
        </a:defRPr>
      </a:lvl5pPr>
      <a:lvl6pPr marL="2286000" indent="-231775" algn="l" rtl="0" fontAlgn="base">
        <a:spcBef>
          <a:spcPct val="20000"/>
        </a:spcBef>
        <a:spcAft>
          <a:spcPct val="0"/>
        </a:spcAft>
        <a:buSzPct val="85000"/>
        <a:buFont typeface="Tahoma" charset="0"/>
        <a:buChar char="&gt;"/>
        <a:defRPr sz="2000">
          <a:solidFill>
            <a:srgbClr val="303231"/>
          </a:solidFill>
          <a:latin typeface="+mn-lt"/>
          <a:ea typeface="+mn-ea"/>
        </a:defRPr>
      </a:lvl6pPr>
      <a:lvl7pPr marL="2743200" indent="-231775" algn="l" rtl="0" fontAlgn="base">
        <a:spcBef>
          <a:spcPct val="20000"/>
        </a:spcBef>
        <a:spcAft>
          <a:spcPct val="0"/>
        </a:spcAft>
        <a:buSzPct val="85000"/>
        <a:buFont typeface="Tahoma" charset="0"/>
        <a:buChar char="&gt;"/>
        <a:defRPr sz="2000">
          <a:solidFill>
            <a:srgbClr val="303231"/>
          </a:solidFill>
          <a:latin typeface="+mn-lt"/>
          <a:ea typeface="+mn-ea"/>
        </a:defRPr>
      </a:lvl7pPr>
      <a:lvl8pPr marL="3200400" indent="-231775" algn="l" rtl="0" fontAlgn="base">
        <a:spcBef>
          <a:spcPct val="20000"/>
        </a:spcBef>
        <a:spcAft>
          <a:spcPct val="0"/>
        </a:spcAft>
        <a:buSzPct val="85000"/>
        <a:buFont typeface="Tahoma" charset="0"/>
        <a:buChar char="&gt;"/>
        <a:defRPr sz="2000">
          <a:solidFill>
            <a:srgbClr val="303231"/>
          </a:solidFill>
          <a:latin typeface="+mn-lt"/>
          <a:ea typeface="+mn-ea"/>
        </a:defRPr>
      </a:lvl8pPr>
      <a:lvl9pPr marL="3657600" indent="-231775" algn="l" rtl="0" fontAlgn="base">
        <a:spcBef>
          <a:spcPct val="20000"/>
        </a:spcBef>
        <a:spcAft>
          <a:spcPct val="0"/>
        </a:spcAft>
        <a:buSzPct val="85000"/>
        <a:buFont typeface="Tahoma" charset="0"/>
        <a:buChar char="&gt;"/>
        <a:defRPr sz="2000">
          <a:solidFill>
            <a:srgbClr val="30323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Grp="1" noChangeArrowheads="1"/>
          </p:cNvSpPr>
          <p:nvPr>
            <p:ph type="subTitle" idx="1"/>
          </p:nvPr>
        </p:nvSpPr>
        <p:spPr bwMode="auto">
          <a:xfrm>
            <a:off x="2819400" y="18288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000">
                <a:solidFill>
                  <a:schemeClr val="tx1"/>
                </a:solidFill>
                <a:latin typeface="Open Sans" pitchFamily="34" charset="0"/>
                <a:ea typeface="MS PGothic" panose="020B0600070205080204" pitchFamily="34" charset="-128"/>
                <a:cs typeface="Open Sans" pitchFamily="34" charset="0"/>
              </a:defRPr>
            </a:lvl1pPr>
            <a:lvl2pPr marL="742950" indent="-285750">
              <a:spcBef>
                <a:spcPct val="20000"/>
              </a:spcBef>
              <a:buFont typeface="Arial" panose="020B0604020202020204" pitchFamily="34" charset="0"/>
              <a:buChar char="–"/>
              <a:defRPr sz="2800">
                <a:solidFill>
                  <a:schemeClr val="tx1"/>
                </a:solidFill>
                <a:latin typeface="Open Sans" pitchFamily="34" charset="0"/>
                <a:ea typeface="MS PGothic" panose="020B0600070205080204" pitchFamily="34" charset="-128"/>
                <a:cs typeface="Open Sans" pitchFamily="34" charset="0"/>
              </a:defRPr>
            </a:lvl2pPr>
            <a:lvl3pPr marL="1143000" indent="-228600">
              <a:spcBef>
                <a:spcPct val="20000"/>
              </a:spcBef>
              <a:buFont typeface="Arial" panose="020B0604020202020204" pitchFamily="34" charset="0"/>
              <a:buChar char="•"/>
              <a:defRPr sz="2400">
                <a:solidFill>
                  <a:schemeClr val="tx1"/>
                </a:solidFill>
                <a:latin typeface="Open Sans" pitchFamily="34" charset="0"/>
                <a:ea typeface="MS PGothic" panose="020B0600070205080204" pitchFamily="34" charset="-128"/>
                <a:cs typeface="Open Sans" pitchFamily="34" charset="0"/>
              </a:defRPr>
            </a:lvl3pPr>
            <a:lvl4pPr marL="1600200" indent="-228600">
              <a:spcBef>
                <a:spcPct val="20000"/>
              </a:spcBef>
              <a:buFont typeface="Arial" panose="020B0604020202020204" pitchFamily="34" charset="0"/>
              <a:buChar char="–"/>
              <a:defRPr sz="2000">
                <a:solidFill>
                  <a:schemeClr val="tx1"/>
                </a:solidFill>
                <a:latin typeface="Open Sans" pitchFamily="34" charset="0"/>
                <a:ea typeface="MS PGothic" panose="020B0600070205080204" pitchFamily="34" charset="-128"/>
                <a:cs typeface="Open Sans" pitchFamily="34" charset="0"/>
              </a:defRPr>
            </a:lvl4pPr>
            <a:lvl5pPr marL="2057400" indent="-228600">
              <a:spcBef>
                <a:spcPct val="20000"/>
              </a:spcBef>
              <a:buFont typeface="Arial" panose="020B0604020202020204" pitchFamily="34" charset="0"/>
              <a:buChar char="»"/>
              <a:defRPr sz="2000">
                <a:solidFill>
                  <a:schemeClr val="tx1"/>
                </a:solidFill>
                <a:latin typeface="Open Sans" pitchFamily="34" charset="0"/>
                <a:ea typeface="MS PGothic" panose="020B0600070205080204" pitchFamily="34" charset="-128"/>
                <a:cs typeface="Open Sans"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ea typeface="MS PGothic" panose="020B0600070205080204" pitchFamily="34" charset="-128"/>
                <a:cs typeface="Open Sans"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ea typeface="MS PGothic" panose="020B0600070205080204" pitchFamily="34" charset="-128"/>
                <a:cs typeface="Open Sans"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ea typeface="MS PGothic" panose="020B0600070205080204" pitchFamily="34" charset="-128"/>
                <a:cs typeface="Open Sans"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Open Sans" pitchFamily="34" charset="0"/>
                <a:ea typeface="MS PGothic" panose="020B0600070205080204" pitchFamily="34" charset="-128"/>
                <a:cs typeface="Open Sans" pitchFamily="34" charset="0"/>
              </a:defRPr>
            </a:lvl9pPr>
          </a:lstStyle>
          <a:p>
            <a:pPr algn="ctr">
              <a:lnSpc>
                <a:spcPct val="80000"/>
              </a:lnSpc>
              <a:spcBef>
                <a:spcPct val="0"/>
              </a:spcBef>
              <a:buFontTx/>
              <a:buNone/>
            </a:pPr>
            <a:r>
              <a:rPr lang="en-US" altLang="en-US" sz="4000" b="1" dirty="0">
                <a:solidFill>
                  <a:srgbClr val="5085C8"/>
                </a:solidFill>
                <a:latin typeface="Open Sans Extrabold" pitchFamily="34" charset="0"/>
              </a:rPr>
              <a:t>Judson Center Certified Community Behavioral Health Clinic</a:t>
            </a:r>
            <a:endParaRPr lang="en-US" altLang="en-US" sz="2800" dirty="0">
              <a:solidFill>
                <a:srgbClr val="5085C8"/>
              </a:solidFill>
            </a:endParaRPr>
          </a:p>
        </p:txBody>
      </p:sp>
      <p:pic>
        <p:nvPicPr>
          <p:cNvPr id="10" name="Picture 9" descr="A black and blue sign with text&#10;&#10;Description automatically generated">
            <a:extLst>
              <a:ext uri="{FF2B5EF4-FFF2-40B4-BE49-F238E27FC236}">
                <a16:creationId xmlns:a16="http://schemas.microsoft.com/office/drawing/2014/main" id="{919AE9E9-D408-78FB-9F07-FB95609E4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004" y="3971971"/>
            <a:ext cx="3061991" cy="947759"/>
          </a:xfrm>
          <a:prstGeom prst="rect">
            <a:avLst/>
          </a:prstGeom>
        </p:spPr>
      </p:pic>
    </p:spTree>
    <p:extLst>
      <p:ext uri="{BB962C8B-B14F-4D97-AF65-F5344CB8AC3E}">
        <p14:creationId xmlns:p14="http://schemas.microsoft.com/office/powerpoint/2010/main" val="4092109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D0B26-8D26-408C-9F5B-381D721BE2E9}"/>
              </a:ext>
            </a:extLst>
          </p:cNvPr>
          <p:cNvSpPr>
            <a:spLocks noGrp="1"/>
          </p:cNvSpPr>
          <p:nvPr>
            <p:ph type="title"/>
          </p:nvPr>
        </p:nvSpPr>
        <p:spPr/>
        <p:txBody>
          <a:bodyPr/>
          <a:lstStyle/>
          <a:p>
            <a:pPr algn="ctr"/>
            <a:r>
              <a:rPr lang="en-US" b="1" dirty="0">
                <a:solidFill>
                  <a:schemeClr val="bg1"/>
                </a:solidFill>
              </a:rPr>
              <a:t>JUDSON CENTER STORY: THE ROAD TO CCBHC</a:t>
            </a:r>
          </a:p>
        </p:txBody>
      </p:sp>
      <p:sp>
        <p:nvSpPr>
          <p:cNvPr id="3" name="Content Placeholder 2">
            <a:extLst>
              <a:ext uri="{FF2B5EF4-FFF2-40B4-BE49-F238E27FC236}">
                <a16:creationId xmlns:a16="http://schemas.microsoft.com/office/drawing/2014/main" id="{9451375D-AEB2-4B22-9ACB-3B663FE83093}"/>
              </a:ext>
            </a:extLst>
          </p:cNvPr>
          <p:cNvSpPr>
            <a:spLocks noGrp="1"/>
          </p:cNvSpPr>
          <p:nvPr>
            <p:ph sz="half" idx="1"/>
          </p:nvPr>
        </p:nvSpPr>
        <p:spPr>
          <a:xfrm>
            <a:off x="590550" y="1143000"/>
            <a:ext cx="11010900" cy="5040086"/>
          </a:xfrm>
        </p:spPr>
        <p:txBody>
          <a:bodyPr/>
          <a:lstStyle/>
          <a:p>
            <a:r>
              <a:rPr lang="en-US" sz="2700" dirty="0">
                <a:solidFill>
                  <a:schemeClr val="tx1"/>
                </a:solidFill>
              </a:rPr>
              <a:t>Culture has changed through the journey</a:t>
            </a:r>
          </a:p>
          <a:p>
            <a:r>
              <a:rPr lang="en-US" sz="2700" dirty="0">
                <a:solidFill>
                  <a:schemeClr val="tx1"/>
                </a:solidFill>
              </a:rPr>
              <a:t>Expansion of service continuum</a:t>
            </a:r>
          </a:p>
          <a:p>
            <a:pPr lvl="0"/>
            <a:r>
              <a:rPr lang="en-US" sz="2700" dirty="0">
                <a:solidFill>
                  <a:schemeClr val="tx1"/>
                </a:solidFill>
              </a:rPr>
              <a:t>Workforce Development </a:t>
            </a:r>
          </a:p>
          <a:p>
            <a:pPr lvl="1"/>
            <a:r>
              <a:rPr lang="en-US" dirty="0">
                <a:solidFill>
                  <a:schemeClr val="tx1"/>
                </a:solidFill>
              </a:rPr>
              <a:t>Support specialists and Care Coordinators</a:t>
            </a:r>
          </a:p>
          <a:p>
            <a:pPr lvl="1"/>
            <a:r>
              <a:rPr lang="en-US" dirty="0">
                <a:solidFill>
                  <a:schemeClr val="tx1"/>
                </a:solidFill>
              </a:rPr>
              <a:t>Training</a:t>
            </a:r>
          </a:p>
          <a:p>
            <a:r>
              <a:rPr lang="en-US" sz="2700" dirty="0">
                <a:solidFill>
                  <a:schemeClr val="tx1"/>
                </a:solidFill>
              </a:rPr>
              <a:t>Key partnerships</a:t>
            </a:r>
          </a:p>
          <a:p>
            <a:r>
              <a:rPr lang="en-US" sz="2700" dirty="0">
                <a:solidFill>
                  <a:schemeClr val="tx1"/>
                </a:solidFill>
              </a:rPr>
              <a:t>A more robust health information exchange between primary and behavioral health care is taking place</a:t>
            </a:r>
          </a:p>
          <a:p>
            <a:pPr marL="0" indent="0">
              <a:buNone/>
            </a:pPr>
            <a:endParaRPr lang="en-US" dirty="0"/>
          </a:p>
        </p:txBody>
      </p:sp>
      <p:sp>
        <p:nvSpPr>
          <p:cNvPr id="4" name="Slide Number Placeholder 3">
            <a:extLst>
              <a:ext uri="{FF2B5EF4-FFF2-40B4-BE49-F238E27FC236}">
                <a16:creationId xmlns:a16="http://schemas.microsoft.com/office/drawing/2014/main" id="{7F31960E-2989-4A47-B668-38BCCF7FBBE2}"/>
              </a:ext>
            </a:extLst>
          </p:cNvPr>
          <p:cNvSpPr>
            <a:spLocks noGrp="1"/>
          </p:cNvSpPr>
          <p:nvPr>
            <p:ph type="sldNum" sz="quarter" idx="10"/>
          </p:nvPr>
        </p:nvSpPr>
        <p:spPr/>
        <p:txBody>
          <a:bodyPr/>
          <a:lstStyle/>
          <a:p>
            <a:pPr defTabSz="457200">
              <a:defRPr/>
            </a:pPr>
            <a:fld id="{36355955-99AD-2C47-AB89-1E2F3C8FB03C}" type="slidenum">
              <a:rPr lang="en-US">
                <a:solidFill>
                  <a:prstClr val="black"/>
                </a:solidFill>
                <a:ea typeface="ＭＳ Ｐゴシック"/>
              </a:rPr>
              <a:pPr defTabSz="457200">
                <a:defRPr/>
              </a:pPr>
              <a:t>10</a:t>
            </a:fld>
            <a:endParaRPr lang="en-US" dirty="0">
              <a:solidFill>
                <a:prstClr val="black"/>
              </a:solidFill>
              <a:ea typeface="ＭＳ Ｐゴシック"/>
            </a:endParaRPr>
          </a:p>
        </p:txBody>
      </p:sp>
      <p:sp>
        <p:nvSpPr>
          <p:cNvPr id="6" name="Rectangle 5">
            <a:extLst>
              <a:ext uri="{FF2B5EF4-FFF2-40B4-BE49-F238E27FC236}">
                <a16:creationId xmlns:a16="http://schemas.microsoft.com/office/drawing/2014/main" id="{B9F70FD0-6262-5C1B-4068-48D1ECC45313}"/>
              </a:ext>
            </a:extLst>
          </p:cNvPr>
          <p:cNvSpPr/>
          <p:nvPr/>
        </p:nvSpPr>
        <p:spPr bwMode="auto">
          <a:xfrm>
            <a:off x="101600" y="6307282"/>
            <a:ext cx="2464955" cy="476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7" name="Picture 6" descr="A group of people in a circle&#10;&#10;Description automatically generated">
            <a:extLst>
              <a:ext uri="{FF2B5EF4-FFF2-40B4-BE49-F238E27FC236}">
                <a16:creationId xmlns:a16="http://schemas.microsoft.com/office/drawing/2014/main" id="{63E1757D-5929-3769-32B8-8F5439A84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7242"/>
            <a:ext cx="613289" cy="590575"/>
          </a:xfrm>
          <a:prstGeom prst="rect">
            <a:avLst/>
          </a:prstGeom>
        </p:spPr>
      </p:pic>
      <p:pic>
        <p:nvPicPr>
          <p:cNvPr id="9" name="Picture 8" descr="Open highway road">
            <a:extLst>
              <a:ext uri="{FF2B5EF4-FFF2-40B4-BE49-F238E27FC236}">
                <a16:creationId xmlns:a16="http://schemas.microsoft.com/office/drawing/2014/main" id="{5B85FA1A-976D-ADD1-A920-AF90C2057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5051" y="2245520"/>
            <a:ext cx="2917111" cy="1944740"/>
          </a:xfrm>
          <a:prstGeom prst="rect">
            <a:avLst/>
          </a:prstGeom>
          <a:effectLst>
            <a:softEdge rad="317500"/>
          </a:effectLst>
        </p:spPr>
      </p:pic>
    </p:spTree>
    <p:extLst>
      <p:ext uri="{BB962C8B-B14F-4D97-AF65-F5344CB8AC3E}">
        <p14:creationId xmlns:p14="http://schemas.microsoft.com/office/powerpoint/2010/main" val="4243966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B820-438D-40B5-901A-C95306933419}"/>
              </a:ext>
            </a:extLst>
          </p:cNvPr>
          <p:cNvSpPr>
            <a:spLocks noGrp="1"/>
          </p:cNvSpPr>
          <p:nvPr>
            <p:ph type="title"/>
          </p:nvPr>
        </p:nvSpPr>
        <p:spPr/>
        <p:txBody>
          <a:bodyPr/>
          <a:lstStyle/>
          <a:p>
            <a:pPr algn="ctr"/>
            <a:r>
              <a:rPr lang="en-US" b="1" kern="1200" dirty="0">
                <a:solidFill>
                  <a:schemeClr val="bg1"/>
                </a:solidFill>
                <a:cs typeface="Calibri" panose="020F0502020204030204" pitchFamily="34" charset="0"/>
              </a:rPr>
              <a:t>THE OPPORTUNITY</a:t>
            </a:r>
            <a:endParaRPr lang="en-US" dirty="0">
              <a:solidFill>
                <a:schemeClr val="bg1"/>
              </a:solidFill>
              <a:cs typeface="Calibri" panose="020F0502020204030204" pitchFamily="34" charset="0"/>
            </a:endParaRPr>
          </a:p>
        </p:txBody>
      </p:sp>
      <p:sp>
        <p:nvSpPr>
          <p:cNvPr id="3" name="Content Placeholder 2">
            <a:extLst>
              <a:ext uri="{FF2B5EF4-FFF2-40B4-BE49-F238E27FC236}">
                <a16:creationId xmlns:a16="http://schemas.microsoft.com/office/drawing/2014/main" id="{44E81BAC-0B1A-4C16-BC13-4B00C3CA7C51}"/>
              </a:ext>
            </a:extLst>
          </p:cNvPr>
          <p:cNvSpPr>
            <a:spLocks noGrp="1"/>
          </p:cNvSpPr>
          <p:nvPr>
            <p:ph sz="half" idx="1"/>
          </p:nvPr>
        </p:nvSpPr>
        <p:spPr/>
        <p:txBody>
          <a:bodyPr/>
          <a:lstStyle/>
          <a:p>
            <a:r>
              <a:rPr lang="en-US" dirty="0">
                <a:solidFill>
                  <a:schemeClr val="tx1"/>
                </a:solidFill>
              </a:rPr>
              <a:t>Integrated care gives us the important opportunity to reduce health disparities and improve outcomes</a:t>
            </a:r>
          </a:p>
          <a:p>
            <a:pPr marL="0" indent="0">
              <a:buNone/>
            </a:pPr>
            <a:endParaRPr lang="en-US" dirty="0"/>
          </a:p>
        </p:txBody>
      </p:sp>
      <p:sp>
        <p:nvSpPr>
          <p:cNvPr id="4" name="Slide Number Placeholder 3">
            <a:extLst>
              <a:ext uri="{FF2B5EF4-FFF2-40B4-BE49-F238E27FC236}">
                <a16:creationId xmlns:a16="http://schemas.microsoft.com/office/drawing/2014/main" id="{15A1D84C-6655-49BD-B746-43243730C50F}"/>
              </a:ext>
            </a:extLst>
          </p:cNvPr>
          <p:cNvSpPr>
            <a:spLocks noGrp="1"/>
          </p:cNvSpPr>
          <p:nvPr>
            <p:ph type="sldNum" sz="quarter" idx="10"/>
          </p:nvPr>
        </p:nvSpPr>
        <p:spPr/>
        <p:txBody>
          <a:bodyPr/>
          <a:lstStyle/>
          <a:p>
            <a:pPr>
              <a:defRPr/>
            </a:pPr>
            <a:fld id="{36355955-99AD-2C47-AB89-1E2F3C8FB03C}" type="slidenum">
              <a:rPr lang="en-US" smtClean="0"/>
              <a:pPr>
                <a:defRPr/>
              </a:pPr>
              <a:t>11</a:t>
            </a:fld>
            <a:endParaRPr lang="en-US" dirty="0"/>
          </a:p>
        </p:txBody>
      </p:sp>
      <p:pic>
        <p:nvPicPr>
          <p:cNvPr id="5" name="Picture 2" descr="Research is Key to Tackling Health Disparities | Research!America">
            <a:extLst>
              <a:ext uri="{FF2B5EF4-FFF2-40B4-BE49-F238E27FC236}">
                <a16:creationId xmlns:a16="http://schemas.microsoft.com/office/drawing/2014/main" id="{A1146013-71D4-48BA-968A-1807C010CB8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8000"/>
                    </a14:imgEffect>
                  </a14:imgLayer>
                </a14:imgProps>
              </a:ext>
              <a:ext uri="{28A0092B-C50C-407E-A947-70E740481C1C}">
                <a14:useLocalDpi xmlns:a14="http://schemas.microsoft.com/office/drawing/2010/main" val="0"/>
              </a:ext>
            </a:extLst>
          </a:blip>
          <a:srcRect/>
          <a:stretch>
            <a:fillRect/>
          </a:stretch>
        </p:blipFill>
        <p:spPr bwMode="auto">
          <a:xfrm>
            <a:off x="4019320" y="2262130"/>
            <a:ext cx="4153359" cy="383387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F939D50-EF47-B74F-DB9B-C57F38812843}"/>
              </a:ext>
            </a:extLst>
          </p:cNvPr>
          <p:cNvSpPr/>
          <p:nvPr/>
        </p:nvSpPr>
        <p:spPr bwMode="auto">
          <a:xfrm>
            <a:off x="101600" y="6307282"/>
            <a:ext cx="2464955" cy="476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7" name="Picture 6" descr="A group of people in a circle&#10;&#10;Description automatically generated">
            <a:extLst>
              <a:ext uri="{FF2B5EF4-FFF2-40B4-BE49-F238E27FC236}">
                <a16:creationId xmlns:a16="http://schemas.microsoft.com/office/drawing/2014/main" id="{4D8F8BB8-5324-D503-240B-9A73513B56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47242"/>
            <a:ext cx="613289" cy="590575"/>
          </a:xfrm>
          <a:prstGeom prst="rect">
            <a:avLst/>
          </a:prstGeom>
        </p:spPr>
      </p:pic>
    </p:spTree>
    <p:extLst>
      <p:ext uri="{BB962C8B-B14F-4D97-AF65-F5344CB8AC3E}">
        <p14:creationId xmlns:p14="http://schemas.microsoft.com/office/powerpoint/2010/main" val="119204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39D1-F836-46E3-96BA-B9664A5BCC91}"/>
              </a:ext>
            </a:extLst>
          </p:cNvPr>
          <p:cNvSpPr>
            <a:spLocks noGrp="1"/>
          </p:cNvSpPr>
          <p:nvPr>
            <p:ph type="title"/>
          </p:nvPr>
        </p:nvSpPr>
        <p:spPr/>
        <p:txBody>
          <a:bodyPr/>
          <a:lstStyle/>
          <a:p>
            <a:pPr algn="ctr"/>
            <a:r>
              <a:rPr lang="en-US" b="1" dirty="0">
                <a:solidFill>
                  <a:schemeClr val="bg1"/>
                </a:solidFill>
              </a:rPr>
              <a:t>INTERSECTION OF INTEGRATED CARE AND CCBHC</a:t>
            </a:r>
          </a:p>
        </p:txBody>
      </p:sp>
      <p:sp>
        <p:nvSpPr>
          <p:cNvPr id="3" name="Content Placeholder 2">
            <a:extLst>
              <a:ext uri="{FF2B5EF4-FFF2-40B4-BE49-F238E27FC236}">
                <a16:creationId xmlns:a16="http://schemas.microsoft.com/office/drawing/2014/main" id="{D095467E-5C04-4F60-9CBB-D75A64425770}"/>
              </a:ext>
            </a:extLst>
          </p:cNvPr>
          <p:cNvSpPr>
            <a:spLocks noGrp="1"/>
          </p:cNvSpPr>
          <p:nvPr>
            <p:ph sz="half" idx="1"/>
          </p:nvPr>
        </p:nvSpPr>
        <p:spPr>
          <a:xfrm>
            <a:off x="641350" y="1185748"/>
            <a:ext cx="11010900" cy="4953000"/>
          </a:xfrm>
        </p:spPr>
        <p:txBody>
          <a:bodyPr/>
          <a:lstStyle/>
          <a:p>
            <a:pPr lvl="0"/>
            <a:r>
              <a:rPr lang="en-US" dirty="0">
                <a:solidFill>
                  <a:schemeClr val="tx1"/>
                </a:solidFill>
              </a:rPr>
              <a:t>Integration of physical and behavioral health needs</a:t>
            </a:r>
          </a:p>
          <a:p>
            <a:r>
              <a:rPr lang="en-US" dirty="0">
                <a:solidFill>
                  <a:schemeClr val="tx1"/>
                </a:solidFill>
              </a:rPr>
              <a:t>Prioritize health goals based on needs and risks</a:t>
            </a:r>
          </a:p>
          <a:p>
            <a:pPr lvl="1"/>
            <a:r>
              <a:rPr lang="en-US" dirty="0">
                <a:solidFill>
                  <a:schemeClr val="tx1"/>
                </a:solidFill>
              </a:rPr>
              <a:t>Physical health screening</a:t>
            </a:r>
          </a:p>
          <a:p>
            <a:pPr lvl="1"/>
            <a:r>
              <a:rPr lang="en-US" dirty="0">
                <a:solidFill>
                  <a:schemeClr val="tx1"/>
                </a:solidFill>
              </a:rPr>
              <a:t>Primary care coordination</a:t>
            </a:r>
          </a:p>
          <a:p>
            <a:pPr lvl="1"/>
            <a:r>
              <a:rPr lang="en-US" dirty="0">
                <a:solidFill>
                  <a:schemeClr val="tx1"/>
                </a:solidFill>
              </a:rPr>
              <a:t>Comprehensive supports coordination</a:t>
            </a:r>
          </a:p>
          <a:p>
            <a:r>
              <a:rPr lang="en-US" dirty="0">
                <a:solidFill>
                  <a:schemeClr val="tx1"/>
                </a:solidFill>
              </a:rPr>
              <a:t>Full array of services</a:t>
            </a:r>
          </a:p>
          <a:p>
            <a:pPr lvl="1"/>
            <a:r>
              <a:rPr lang="en-US" dirty="0">
                <a:solidFill>
                  <a:schemeClr val="tx1"/>
                </a:solidFill>
              </a:rPr>
              <a:t>Mental Health</a:t>
            </a:r>
          </a:p>
          <a:p>
            <a:pPr lvl="1"/>
            <a:r>
              <a:rPr lang="en-US" dirty="0">
                <a:solidFill>
                  <a:schemeClr val="tx1"/>
                </a:solidFill>
              </a:rPr>
              <a:t>Substance Use Disorder including Medication Assisted Treatment</a:t>
            </a:r>
          </a:p>
          <a:p>
            <a:pPr lvl="1"/>
            <a:r>
              <a:rPr lang="en-US" dirty="0">
                <a:solidFill>
                  <a:schemeClr val="tx1"/>
                </a:solidFill>
              </a:rPr>
              <a:t>Primary Health Care</a:t>
            </a:r>
          </a:p>
          <a:p>
            <a:pPr lvl="1"/>
            <a:r>
              <a:rPr lang="en-US" dirty="0">
                <a:solidFill>
                  <a:schemeClr val="tx1"/>
                </a:solidFill>
              </a:rPr>
              <a:t>SDOH</a:t>
            </a:r>
          </a:p>
        </p:txBody>
      </p:sp>
      <p:sp>
        <p:nvSpPr>
          <p:cNvPr id="4" name="Slide Number Placeholder 3">
            <a:extLst>
              <a:ext uri="{FF2B5EF4-FFF2-40B4-BE49-F238E27FC236}">
                <a16:creationId xmlns:a16="http://schemas.microsoft.com/office/drawing/2014/main" id="{24EE70E2-2528-4FF5-AE06-883E9F16AA26}"/>
              </a:ext>
            </a:extLst>
          </p:cNvPr>
          <p:cNvSpPr>
            <a:spLocks noGrp="1"/>
          </p:cNvSpPr>
          <p:nvPr>
            <p:ph type="sldNum" sz="quarter" idx="10"/>
          </p:nvPr>
        </p:nvSpPr>
        <p:spPr/>
        <p:txBody>
          <a:bodyPr/>
          <a:lstStyle/>
          <a:p>
            <a:pPr>
              <a:defRPr/>
            </a:pPr>
            <a:fld id="{36355955-99AD-2C47-AB89-1E2F3C8FB03C}" type="slidenum">
              <a:rPr lang="en-US" smtClean="0"/>
              <a:pPr>
                <a:defRPr/>
              </a:pPr>
              <a:t>12</a:t>
            </a:fld>
            <a:endParaRPr lang="en-US" dirty="0"/>
          </a:p>
        </p:txBody>
      </p:sp>
      <p:sp>
        <p:nvSpPr>
          <p:cNvPr id="5" name="Rectangle 4">
            <a:extLst>
              <a:ext uri="{FF2B5EF4-FFF2-40B4-BE49-F238E27FC236}">
                <a16:creationId xmlns:a16="http://schemas.microsoft.com/office/drawing/2014/main" id="{4DF029B6-0281-CF43-F6D8-236BDBBB63C5}"/>
              </a:ext>
            </a:extLst>
          </p:cNvPr>
          <p:cNvSpPr/>
          <p:nvPr/>
        </p:nvSpPr>
        <p:spPr bwMode="auto">
          <a:xfrm>
            <a:off x="101600" y="6307282"/>
            <a:ext cx="2464955" cy="476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6" name="Picture 5" descr="A group of people in a circle&#10;&#10;Description automatically generated">
            <a:extLst>
              <a:ext uri="{FF2B5EF4-FFF2-40B4-BE49-F238E27FC236}">
                <a16:creationId xmlns:a16="http://schemas.microsoft.com/office/drawing/2014/main" id="{11CB4E3D-95E7-7769-E16B-01BDB7A5F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7242"/>
            <a:ext cx="613289" cy="590575"/>
          </a:xfrm>
          <a:prstGeom prst="rect">
            <a:avLst/>
          </a:prstGeom>
        </p:spPr>
      </p:pic>
    </p:spTree>
    <p:extLst>
      <p:ext uri="{BB962C8B-B14F-4D97-AF65-F5344CB8AC3E}">
        <p14:creationId xmlns:p14="http://schemas.microsoft.com/office/powerpoint/2010/main" val="1682146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7CD80-772A-41EA-9551-A080299AB5F5}"/>
              </a:ext>
            </a:extLst>
          </p:cNvPr>
          <p:cNvSpPr>
            <a:spLocks noGrp="1"/>
          </p:cNvSpPr>
          <p:nvPr>
            <p:ph type="title"/>
          </p:nvPr>
        </p:nvSpPr>
        <p:spPr/>
        <p:txBody>
          <a:bodyPr/>
          <a:lstStyle/>
          <a:p>
            <a:pPr algn="ctr"/>
            <a:r>
              <a:rPr lang="en-US" b="1" dirty="0">
                <a:solidFill>
                  <a:schemeClr val="bg1"/>
                </a:solidFill>
              </a:rPr>
              <a:t>OUR APPROACH</a:t>
            </a:r>
          </a:p>
        </p:txBody>
      </p:sp>
      <p:sp>
        <p:nvSpPr>
          <p:cNvPr id="4" name="Slide Number Placeholder 3">
            <a:extLst>
              <a:ext uri="{FF2B5EF4-FFF2-40B4-BE49-F238E27FC236}">
                <a16:creationId xmlns:a16="http://schemas.microsoft.com/office/drawing/2014/main" id="{51B8990A-7EF4-4A4F-A08E-8ED520D1B8D9}"/>
              </a:ext>
            </a:extLst>
          </p:cNvPr>
          <p:cNvSpPr>
            <a:spLocks noGrp="1"/>
          </p:cNvSpPr>
          <p:nvPr>
            <p:ph type="sldNum" sz="quarter" idx="10"/>
          </p:nvPr>
        </p:nvSpPr>
        <p:spPr/>
        <p:txBody>
          <a:bodyPr/>
          <a:lstStyle/>
          <a:p>
            <a:pPr>
              <a:defRPr/>
            </a:pPr>
            <a:fld id="{36355955-99AD-2C47-AB89-1E2F3C8FB03C}" type="slidenum">
              <a:rPr lang="en-US" smtClean="0"/>
              <a:pPr>
                <a:defRPr/>
              </a:pPr>
              <a:t>13</a:t>
            </a:fld>
            <a:endParaRPr lang="en-US" dirty="0"/>
          </a:p>
        </p:txBody>
      </p:sp>
      <p:pic>
        <p:nvPicPr>
          <p:cNvPr id="1028" name="Picture 4" descr="Pierce County to transition to integrated physical and behavioral healthcare  | by Derek Young | Medium">
            <a:extLst>
              <a:ext uri="{FF2B5EF4-FFF2-40B4-BE49-F238E27FC236}">
                <a16:creationId xmlns:a16="http://schemas.microsoft.com/office/drawing/2014/main" id="{3D2A4914-D3BE-4A24-B21D-EE7C3C7F05C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1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3674748" y="1451021"/>
            <a:ext cx="4842504" cy="455028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80369C6-8087-41B1-9D0D-A973F2712C96}"/>
              </a:ext>
            </a:extLst>
          </p:cNvPr>
          <p:cNvSpPr/>
          <p:nvPr/>
        </p:nvSpPr>
        <p:spPr bwMode="auto">
          <a:xfrm>
            <a:off x="101600" y="6307282"/>
            <a:ext cx="2464955" cy="476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5" name="Picture 4" descr="A group of people in a circle&#10;&#10;Description automatically generated">
            <a:extLst>
              <a:ext uri="{FF2B5EF4-FFF2-40B4-BE49-F238E27FC236}">
                <a16:creationId xmlns:a16="http://schemas.microsoft.com/office/drawing/2014/main" id="{AEE40C1B-BF29-A721-18E8-BE44CC942F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247242"/>
            <a:ext cx="613289" cy="590575"/>
          </a:xfrm>
          <a:prstGeom prst="rect">
            <a:avLst/>
          </a:prstGeom>
        </p:spPr>
      </p:pic>
    </p:spTree>
    <p:extLst>
      <p:ext uri="{BB962C8B-B14F-4D97-AF65-F5344CB8AC3E}">
        <p14:creationId xmlns:p14="http://schemas.microsoft.com/office/powerpoint/2010/main" val="330506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388E6-ACFA-4E10-9074-245A16D6F5B8}"/>
              </a:ext>
            </a:extLst>
          </p:cNvPr>
          <p:cNvSpPr>
            <a:spLocks noGrp="1"/>
          </p:cNvSpPr>
          <p:nvPr>
            <p:ph type="title"/>
          </p:nvPr>
        </p:nvSpPr>
        <p:spPr/>
        <p:txBody>
          <a:bodyPr/>
          <a:lstStyle/>
          <a:p>
            <a:pPr algn="ctr"/>
            <a:r>
              <a:rPr lang="en-US" b="1" dirty="0">
                <a:solidFill>
                  <a:schemeClr val="bg1"/>
                </a:solidFill>
              </a:rPr>
              <a:t>CARE COORDINATION IS KEY</a:t>
            </a:r>
          </a:p>
        </p:txBody>
      </p:sp>
      <p:sp>
        <p:nvSpPr>
          <p:cNvPr id="3" name="Content Placeholder 2">
            <a:extLst>
              <a:ext uri="{FF2B5EF4-FFF2-40B4-BE49-F238E27FC236}">
                <a16:creationId xmlns:a16="http://schemas.microsoft.com/office/drawing/2014/main" id="{04444EDB-B440-4F88-B767-A14099D927D5}"/>
              </a:ext>
            </a:extLst>
          </p:cNvPr>
          <p:cNvSpPr>
            <a:spLocks noGrp="1"/>
          </p:cNvSpPr>
          <p:nvPr>
            <p:ph sz="half" idx="1"/>
          </p:nvPr>
        </p:nvSpPr>
        <p:spPr>
          <a:xfrm>
            <a:off x="590550" y="1475015"/>
            <a:ext cx="11010900" cy="4321628"/>
          </a:xfrm>
        </p:spPr>
        <p:txBody>
          <a:bodyPr/>
          <a:lstStyle/>
          <a:p>
            <a:pPr lvl="0"/>
            <a:r>
              <a:rPr lang="en-US" dirty="0">
                <a:solidFill>
                  <a:schemeClr val="tx1"/>
                </a:solidFill>
              </a:rPr>
              <a:t>Welcome Center</a:t>
            </a:r>
          </a:p>
          <a:p>
            <a:pPr lvl="0"/>
            <a:r>
              <a:rPr lang="en-US" dirty="0">
                <a:solidFill>
                  <a:schemeClr val="tx1"/>
                </a:solidFill>
              </a:rPr>
              <a:t>Care Team huddles with multidisciplinary team</a:t>
            </a:r>
          </a:p>
          <a:p>
            <a:r>
              <a:rPr lang="en-US" dirty="0">
                <a:solidFill>
                  <a:schemeClr val="tx1"/>
                </a:solidFill>
              </a:rPr>
              <a:t>Psychiatrist services on-site for children and adults</a:t>
            </a:r>
          </a:p>
          <a:p>
            <a:r>
              <a:rPr lang="en-US" dirty="0">
                <a:solidFill>
                  <a:schemeClr val="tx1"/>
                </a:solidFill>
              </a:rPr>
              <a:t>Behavioral Health Specialist</a:t>
            </a:r>
          </a:p>
          <a:p>
            <a:r>
              <a:rPr lang="en-US" dirty="0">
                <a:solidFill>
                  <a:schemeClr val="tx1"/>
                </a:solidFill>
              </a:rPr>
              <a:t>Peer Support Specialists</a:t>
            </a:r>
          </a:p>
          <a:p>
            <a:r>
              <a:rPr lang="en-US" dirty="0">
                <a:solidFill>
                  <a:schemeClr val="tx1"/>
                </a:solidFill>
              </a:rPr>
              <a:t>Community Health Worker</a:t>
            </a:r>
          </a:p>
          <a:p>
            <a:endParaRPr lang="en-US" dirty="0"/>
          </a:p>
        </p:txBody>
      </p:sp>
      <p:sp>
        <p:nvSpPr>
          <p:cNvPr id="4" name="Slide Number Placeholder 3">
            <a:extLst>
              <a:ext uri="{FF2B5EF4-FFF2-40B4-BE49-F238E27FC236}">
                <a16:creationId xmlns:a16="http://schemas.microsoft.com/office/drawing/2014/main" id="{B03A13FF-5FD6-4883-BFB0-27AE2F45320C}"/>
              </a:ext>
            </a:extLst>
          </p:cNvPr>
          <p:cNvSpPr>
            <a:spLocks noGrp="1"/>
          </p:cNvSpPr>
          <p:nvPr>
            <p:ph type="sldNum" sz="quarter" idx="10"/>
          </p:nvPr>
        </p:nvSpPr>
        <p:spPr/>
        <p:txBody>
          <a:bodyPr/>
          <a:lstStyle/>
          <a:p>
            <a:pPr>
              <a:defRPr/>
            </a:pPr>
            <a:fld id="{36355955-99AD-2C47-AB89-1E2F3C8FB03C}" type="slidenum">
              <a:rPr lang="en-US" smtClean="0"/>
              <a:pPr>
                <a:defRPr/>
              </a:pPr>
              <a:t>14</a:t>
            </a:fld>
            <a:endParaRPr lang="en-US" dirty="0"/>
          </a:p>
        </p:txBody>
      </p:sp>
      <p:sp>
        <p:nvSpPr>
          <p:cNvPr id="5" name="Rectangle 4">
            <a:extLst>
              <a:ext uri="{FF2B5EF4-FFF2-40B4-BE49-F238E27FC236}">
                <a16:creationId xmlns:a16="http://schemas.microsoft.com/office/drawing/2014/main" id="{614B3D9F-63A9-2B2E-36D7-599BA84A17DB}"/>
              </a:ext>
            </a:extLst>
          </p:cNvPr>
          <p:cNvSpPr/>
          <p:nvPr/>
        </p:nvSpPr>
        <p:spPr bwMode="auto">
          <a:xfrm>
            <a:off x="101600" y="6307282"/>
            <a:ext cx="2464955" cy="476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6" name="Picture 5" descr="A group of people in a circle&#10;&#10;Description automatically generated">
            <a:extLst>
              <a:ext uri="{FF2B5EF4-FFF2-40B4-BE49-F238E27FC236}">
                <a16:creationId xmlns:a16="http://schemas.microsoft.com/office/drawing/2014/main" id="{0DEBDC00-4749-7CB6-D85A-A19EF8A85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7242"/>
            <a:ext cx="613289" cy="590575"/>
          </a:xfrm>
          <a:prstGeom prst="rect">
            <a:avLst/>
          </a:prstGeom>
        </p:spPr>
      </p:pic>
    </p:spTree>
    <p:extLst>
      <p:ext uri="{BB962C8B-B14F-4D97-AF65-F5344CB8AC3E}">
        <p14:creationId xmlns:p14="http://schemas.microsoft.com/office/powerpoint/2010/main" val="860566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D9DB0-BCDE-48B8-88AB-191DDDE897A5}"/>
              </a:ext>
            </a:extLst>
          </p:cNvPr>
          <p:cNvSpPr>
            <a:spLocks noGrp="1"/>
          </p:cNvSpPr>
          <p:nvPr>
            <p:ph type="title"/>
          </p:nvPr>
        </p:nvSpPr>
        <p:spPr/>
        <p:txBody>
          <a:bodyPr/>
          <a:lstStyle/>
          <a:p>
            <a:pPr algn="ctr"/>
            <a:r>
              <a:rPr lang="en-US" b="1" dirty="0">
                <a:solidFill>
                  <a:schemeClr val="bg1"/>
                </a:solidFill>
              </a:rPr>
              <a:t>WHAT DOES INTEGRATION LOOK LIKE</a:t>
            </a:r>
          </a:p>
        </p:txBody>
      </p:sp>
      <p:sp>
        <p:nvSpPr>
          <p:cNvPr id="3" name="Content Placeholder 2">
            <a:extLst>
              <a:ext uri="{FF2B5EF4-FFF2-40B4-BE49-F238E27FC236}">
                <a16:creationId xmlns:a16="http://schemas.microsoft.com/office/drawing/2014/main" id="{497FAC67-C083-4868-B2F7-A5F51D628637}"/>
              </a:ext>
            </a:extLst>
          </p:cNvPr>
          <p:cNvSpPr>
            <a:spLocks noGrp="1"/>
          </p:cNvSpPr>
          <p:nvPr>
            <p:ph sz="half" idx="1"/>
          </p:nvPr>
        </p:nvSpPr>
        <p:spPr/>
        <p:txBody>
          <a:bodyPr/>
          <a:lstStyle/>
          <a:p>
            <a:r>
              <a:rPr lang="en-US" dirty="0">
                <a:solidFill>
                  <a:schemeClr val="tx1"/>
                </a:solidFill>
              </a:rPr>
              <a:t>Obtain collaborative care agreements from registered patients and parents/guardians</a:t>
            </a:r>
          </a:p>
          <a:p>
            <a:pPr lvl="1"/>
            <a:r>
              <a:rPr lang="en-US" sz="2600" dirty="0">
                <a:solidFill>
                  <a:schemeClr val="tx1"/>
                </a:solidFill>
              </a:rPr>
              <a:t>Collaborative Care Agreement allows for access to mental health and physical health data</a:t>
            </a:r>
          </a:p>
          <a:p>
            <a:r>
              <a:rPr lang="en-US" dirty="0">
                <a:solidFill>
                  <a:schemeClr val="tx1"/>
                </a:solidFill>
              </a:rPr>
              <a:t>The primary care provider sees patients at the same time the behavioral health specialist does</a:t>
            </a:r>
          </a:p>
          <a:p>
            <a:r>
              <a:rPr lang="en-US" dirty="0">
                <a:solidFill>
                  <a:schemeClr val="tx1"/>
                </a:solidFill>
              </a:rPr>
              <a:t>Team based care</a:t>
            </a:r>
          </a:p>
          <a:p>
            <a:r>
              <a:rPr lang="en-US" dirty="0">
                <a:solidFill>
                  <a:schemeClr val="tx1"/>
                </a:solidFill>
              </a:rPr>
              <a:t>Warm hand-offs for services</a:t>
            </a:r>
          </a:p>
          <a:p>
            <a:endParaRPr lang="en-US" dirty="0"/>
          </a:p>
          <a:p>
            <a:endParaRPr lang="en-US" dirty="0"/>
          </a:p>
        </p:txBody>
      </p:sp>
      <p:sp>
        <p:nvSpPr>
          <p:cNvPr id="4" name="Slide Number Placeholder 3">
            <a:extLst>
              <a:ext uri="{FF2B5EF4-FFF2-40B4-BE49-F238E27FC236}">
                <a16:creationId xmlns:a16="http://schemas.microsoft.com/office/drawing/2014/main" id="{D903F215-821D-4D93-A4A7-E922BFA71E14}"/>
              </a:ext>
            </a:extLst>
          </p:cNvPr>
          <p:cNvSpPr>
            <a:spLocks noGrp="1"/>
          </p:cNvSpPr>
          <p:nvPr>
            <p:ph type="sldNum" sz="quarter" idx="10"/>
          </p:nvPr>
        </p:nvSpPr>
        <p:spPr/>
        <p:txBody>
          <a:bodyPr/>
          <a:lstStyle/>
          <a:p>
            <a:pPr>
              <a:defRPr/>
            </a:pPr>
            <a:fld id="{36355955-99AD-2C47-AB89-1E2F3C8FB03C}" type="slidenum">
              <a:rPr lang="en-US" smtClean="0"/>
              <a:pPr>
                <a:defRPr/>
              </a:pPr>
              <a:t>15</a:t>
            </a:fld>
            <a:endParaRPr lang="en-US" dirty="0"/>
          </a:p>
        </p:txBody>
      </p:sp>
      <p:sp>
        <p:nvSpPr>
          <p:cNvPr id="5" name="Rectangle 4">
            <a:extLst>
              <a:ext uri="{FF2B5EF4-FFF2-40B4-BE49-F238E27FC236}">
                <a16:creationId xmlns:a16="http://schemas.microsoft.com/office/drawing/2014/main" id="{D071FB00-6C05-FC70-ECC4-DD2FA17F64F4}"/>
              </a:ext>
            </a:extLst>
          </p:cNvPr>
          <p:cNvSpPr/>
          <p:nvPr/>
        </p:nvSpPr>
        <p:spPr bwMode="auto">
          <a:xfrm>
            <a:off x="101600" y="6307282"/>
            <a:ext cx="2464955" cy="476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6" name="Picture 5" descr="A group of people in a circle&#10;&#10;Description automatically generated">
            <a:extLst>
              <a:ext uri="{FF2B5EF4-FFF2-40B4-BE49-F238E27FC236}">
                <a16:creationId xmlns:a16="http://schemas.microsoft.com/office/drawing/2014/main" id="{E99BDDD5-48B1-01C9-40F2-85C69B1DB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7242"/>
            <a:ext cx="613289" cy="590575"/>
          </a:xfrm>
          <a:prstGeom prst="rect">
            <a:avLst/>
          </a:prstGeom>
        </p:spPr>
      </p:pic>
    </p:spTree>
    <p:extLst>
      <p:ext uri="{BB962C8B-B14F-4D97-AF65-F5344CB8AC3E}">
        <p14:creationId xmlns:p14="http://schemas.microsoft.com/office/powerpoint/2010/main" val="3775442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973E-4E8E-472C-B275-DFF653019FF4}"/>
              </a:ext>
            </a:extLst>
          </p:cNvPr>
          <p:cNvSpPr>
            <a:spLocks noGrp="1"/>
          </p:cNvSpPr>
          <p:nvPr>
            <p:ph type="title"/>
          </p:nvPr>
        </p:nvSpPr>
        <p:spPr/>
        <p:txBody>
          <a:bodyPr/>
          <a:lstStyle/>
          <a:p>
            <a:pPr algn="ctr"/>
            <a:r>
              <a:rPr lang="en-US" b="1" dirty="0">
                <a:solidFill>
                  <a:schemeClr val="bg1"/>
                </a:solidFill>
              </a:rPr>
              <a:t>EXPECTED OUTCOMES </a:t>
            </a:r>
          </a:p>
        </p:txBody>
      </p:sp>
      <p:sp>
        <p:nvSpPr>
          <p:cNvPr id="3" name="Content Placeholder 2">
            <a:extLst>
              <a:ext uri="{FF2B5EF4-FFF2-40B4-BE49-F238E27FC236}">
                <a16:creationId xmlns:a16="http://schemas.microsoft.com/office/drawing/2014/main" id="{D1C85033-273B-44B8-B037-D82E6A879A56}"/>
              </a:ext>
            </a:extLst>
          </p:cNvPr>
          <p:cNvSpPr>
            <a:spLocks noGrp="1"/>
          </p:cNvSpPr>
          <p:nvPr>
            <p:ph sz="half" idx="1"/>
          </p:nvPr>
        </p:nvSpPr>
        <p:spPr>
          <a:xfrm>
            <a:off x="590550" y="1153886"/>
            <a:ext cx="11010900" cy="4953000"/>
          </a:xfrm>
        </p:spPr>
        <p:txBody>
          <a:bodyPr/>
          <a:lstStyle/>
          <a:p>
            <a:r>
              <a:rPr lang="en-US" dirty="0">
                <a:solidFill>
                  <a:schemeClr val="tx1"/>
                </a:solidFill>
              </a:rPr>
              <a:t>Increased access to primary care by Judson Center patients who had not visited primary care providers in the past year </a:t>
            </a:r>
          </a:p>
          <a:p>
            <a:pPr lvl="0"/>
            <a:r>
              <a:rPr lang="en-US" dirty="0">
                <a:solidFill>
                  <a:schemeClr val="tx1"/>
                </a:solidFill>
              </a:rPr>
              <a:t>Improved behavior health outcomes if only receiving behavioral health care </a:t>
            </a:r>
          </a:p>
          <a:p>
            <a:pPr lvl="0"/>
            <a:r>
              <a:rPr lang="en-US" dirty="0">
                <a:solidFill>
                  <a:schemeClr val="tx1"/>
                </a:solidFill>
              </a:rPr>
              <a:t>Improved physical health outcomes in patients receiving integrated care</a:t>
            </a:r>
          </a:p>
          <a:p>
            <a:r>
              <a:rPr lang="en-US" dirty="0">
                <a:solidFill>
                  <a:schemeClr val="tx1"/>
                </a:solidFill>
              </a:rPr>
              <a:t>Reduced overall health care costs among Judson Center clients via reduced usage of ED </a:t>
            </a:r>
          </a:p>
          <a:p>
            <a:pPr marL="0" indent="0">
              <a:buNone/>
            </a:pPr>
            <a:endParaRPr lang="en-US" dirty="0"/>
          </a:p>
        </p:txBody>
      </p:sp>
      <p:sp>
        <p:nvSpPr>
          <p:cNvPr id="4" name="Slide Number Placeholder 3">
            <a:extLst>
              <a:ext uri="{FF2B5EF4-FFF2-40B4-BE49-F238E27FC236}">
                <a16:creationId xmlns:a16="http://schemas.microsoft.com/office/drawing/2014/main" id="{596846B4-440A-4CEF-ACA4-C6559C5892A7}"/>
              </a:ext>
            </a:extLst>
          </p:cNvPr>
          <p:cNvSpPr>
            <a:spLocks noGrp="1"/>
          </p:cNvSpPr>
          <p:nvPr>
            <p:ph type="sldNum" sz="quarter" idx="10"/>
          </p:nvPr>
        </p:nvSpPr>
        <p:spPr/>
        <p:txBody>
          <a:bodyPr/>
          <a:lstStyle/>
          <a:p>
            <a:pPr>
              <a:defRPr/>
            </a:pPr>
            <a:fld id="{36355955-99AD-2C47-AB89-1E2F3C8FB03C}" type="slidenum">
              <a:rPr lang="en-US" smtClean="0"/>
              <a:pPr>
                <a:defRPr/>
              </a:pPr>
              <a:t>16</a:t>
            </a:fld>
            <a:endParaRPr lang="en-US" dirty="0"/>
          </a:p>
        </p:txBody>
      </p:sp>
      <p:sp>
        <p:nvSpPr>
          <p:cNvPr id="5" name="Rectangle 4">
            <a:extLst>
              <a:ext uri="{FF2B5EF4-FFF2-40B4-BE49-F238E27FC236}">
                <a16:creationId xmlns:a16="http://schemas.microsoft.com/office/drawing/2014/main" id="{92D143F9-3EA0-FFC2-F236-54683C68D6B9}"/>
              </a:ext>
            </a:extLst>
          </p:cNvPr>
          <p:cNvSpPr/>
          <p:nvPr/>
        </p:nvSpPr>
        <p:spPr bwMode="auto">
          <a:xfrm>
            <a:off x="101600" y="6307282"/>
            <a:ext cx="2464955" cy="476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6" name="Picture 5" descr="A group of people in a circle&#10;&#10;Description automatically generated">
            <a:extLst>
              <a:ext uri="{FF2B5EF4-FFF2-40B4-BE49-F238E27FC236}">
                <a16:creationId xmlns:a16="http://schemas.microsoft.com/office/drawing/2014/main" id="{29769AD6-2A65-0B74-674D-93EBF4E92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7242"/>
            <a:ext cx="613289" cy="590575"/>
          </a:xfrm>
          <a:prstGeom prst="rect">
            <a:avLst/>
          </a:prstGeom>
        </p:spPr>
      </p:pic>
    </p:spTree>
    <p:extLst>
      <p:ext uri="{BB962C8B-B14F-4D97-AF65-F5344CB8AC3E}">
        <p14:creationId xmlns:p14="http://schemas.microsoft.com/office/powerpoint/2010/main" val="1561278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2AD21-1A90-48CB-B3B7-A9896C715B5B}"/>
              </a:ext>
            </a:extLst>
          </p:cNvPr>
          <p:cNvSpPr>
            <a:spLocks noGrp="1"/>
          </p:cNvSpPr>
          <p:nvPr>
            <p:ph type="title"/>
          </p:nvPr>
        </p:nvSpPr>
        <p:spPr/>
        <p:txBody>
          <a:bodyPr/>
          <a:lstStyle/>
          <a:p>
            <a:pPr algn="ctr"/>
            <a:r>
              <a:rPr lang="en-US" altLang="en-US" b="1" kern="1200" dirty="0">
                <a:solidFill>
                  <a:schemeClr val="bg1"/>
                </a:solidFill>
                <a:ea typeface="MS PGothic" pitchFamily="34" charset="-128"/>
                <a:cs typeface="Calibri" panose="020F0502020204030204" pitchFamily="34" charset="0"/>
              </a:rPr>
              <a:t>QUALITY AND REPORTING STANDARDS</a:t>
            </a:r>
            <a:endParaRPr lang="en-US" dirty="0">
              <a:solidFill>
                <a:schemeClr val="bg1"/>
              </a:solidFill>
              <a:cs typeface="Calibri" panose="020F0502020204030204" pitchFamily="34" charset="0"/>
            </a:endParaRPr>
          </a:p>
        </p:txBody>
      </p:sp>
      <p:sp>
        <p:nvSpPr>
          <p:cNvPr id="3" name="Content Placeholder 2">
            <a:extLst>
              <a:ext uri="{FF2B5EF4-FFF2-40B4-BE49-F238E27FC236}">
                <a16:creationId xmlns:a16="http://schemas.microsoft.com/office/drawing/2014/main" id="{3DCC4997-66CD-4D97-B80A-F0858EE63EBD}"/>
              </a:ext>
            </a:extLst>
          </p:cNvPr>
          <p:cNvSpPr>
            <a:spLocks noGrp="1"/>
          </p:cNvSpPr>
          <p:nvPr>
            <p:ph sz="half" idx="1"/>
          </p:nvPr>
        </p:nvSpPr>
        <p:spPr>
          <a:xfrm>
            <a:off x="616944" y="1143000"/>
            <a:ext cx="11009376" cy="4953000"/>
          </a:xfrm>
        </p:spPr>
        <p:txBody>
          <a:bodyPr/>
          <a:lstStyle/>
          <a:p>
            <a:pPr>
              <a:defRPr/>
            </a:pPr>
            <a:r>
              <a:rPr lang="en-US" dirty="0">
                <a:solidFill>
                  <a:schemeClr val="tx1"/>
                </a:solidFill>
                <a:latin typeface="Calibri" panose="020F0502020204030204" pitchFamily="34" charset="0"/>
                <a:ea typeface="Open Sans" panose="020B0606030504020204" pitchFamily="34" charset="0"/>
                <a:cs typeface="Calibri" panose="020F0502020204030204" pitchFamily="34" charset="0"/>
              </a:rPr>
              <a:t>Standardized data elements:</a:t>
            </a:r>
          </a:p>
          <a:p>
            <a:pPr lvl="1">
              <a:defRPr/>
            </a:pPr>
            <a:r>
              <a:rPr lang="en-US" sz="2800" dirty="0">
                <a:solidFill>
                  <a:schemeClr val="tx1"/>
                </a:solidFill>
                <a:latin typeface="Calibri" panose="020F0502020204030204" pitchFamily="34" charset="0"/>
                <a:ea typeface="Open Sans" panose="020B0606030504020204" pitchFamily="34" charset="0"/>
                <a:cs typeface="Calibri" panose="020F0502020204030204" pitchFamily="34" charset="0"/>
              </a:rPr>
              <a:t>Encounter data</a:t>
            </a:r>
          </a:p>
          <a:p>
            <a:pPr lvl="2">
              <a:defRPr/>
            </a:pPr>
            <a:r>
              <a:rPr lang="en-US" sz="2800" dirty="0">
                <a:solidFill>
                  <a:schemeClr val="tx1"/>
                </a:solidFill>
                <a:latin typeface="Calibri" panose="020F0502020204030204" pitchFamily="34" charset="0"/>
                <a:ea typeface="Open Sans" panose="020B0606030504020204" pitchFamily="34" charset="0"/>
                <a:cs typeface="Calibri" panose="020F0502020204030204" pitchFamily="34" charset="0"/>
              </a:rPr>
              <a:t>Consumer demographics</a:t>
            </a:r>
          </a:p>
          <a:p>
            <a:pPr lvl="2">
              <a:defRPr/>
            </a:pPr>
            <a:r>
              <a:rPr lang="en-US" sz="2800" dirty="0">
                <a:solidFill>
                  <a:schemeClr val="tx1"/>
                </a:solidFill>
                <a:latin typeface="Calibri" panose="020F0502020204030204" pitchFamily="34" charset="0"/>
                <a:ea typeface="Open Sans" panose="020B0606030504020204" pitchFamily="34" charset="0"/>
                <a:cs typeface="Calibri" panose="020F0502020204030204" pitchFamily="34" charset="0"/>
              </a:rPr>
              <a:t>Staffing</a:t>
            </a:r>
          </a:p>
          <a:p>
            <a:pPr lvl="2">
              <a:defRPr/>
            </a:pPr>
            <a:r>
              <a:rPr lang="en-US" sz="2800" dirty="0">
                <a:solidFill>
                  <a:schemeClr val="tx1"/>
                </a:solidFill>
                <a:latin typeface="Calibri" panose="020F0502020204030204" pitchFamily="34" charset="0"/>
                <a:ea typeface="Open Sans" panose="020B0606030504020204" pitchFamily="34" charset="0"/>
                <a:cs typeface="Calibri" panose="020F0502020204030204" pitchFamily="34" charset="0"/>
              </a:rPr>
              <a:t>Service usage</a:t>
            </a:r>
          </a:p>
          <a:p>
            <a:pPr lvl="2">
              <a:defRPr/>
            </a:pPr>
            <a:r>
              <a:rPr lang="en-US" sz="2800" dirty="0">
                <a:solidFill>
                  <a:schemeClr val="tx1"/>
                </a:solidFill>
                <a:latin typeface="Calibri" panose="020F0502020204030204" pitchFamily="34" charset="0"/>
                <a:ea typeface="Open Sans" panose="020B0606030504020204" pitchFamily="34" charset="0"/>
                <a:cs typeface="Calibri" panose="020F0502020204030204" pitchFamily="34" charset="0"/>
              </a:rPr>
              <a:t>Service access</a:t>
            </a:r>
          </a:p>
          <a:p>
            <a:pPr lvl="2">
              <a:defRPr/>
            </a:pPr>
            <a:r>
              <a:rPr lang="en-US" sz="2800" dirty="0">
                <a:solidFill>
                  <a:schemeClr val="tx1"/>
                </a:solidFill>
                <a:latin typeface="Calibri" panose="020F0502020204030204" pitchFamily="34" charset="0"/>
                <a:ea typeface="Open Sans" panose="020B0606030504020204" pitchFamily="34" charset="0"/>
                <a:cs typeface="Calibri" panose="020F0502020204030204" pitchFamily="34" charset="0"/>
              </a:rPr>
              <a:t>Care coordination</a:t>
            </a:r>
          </a:p>
          <a:p>
            <a:pPr lvl="1">
              <a:defRPr/>
            </a:pPr>
            <a:r>
              <a:rPr lang="en-US" sz="2800" dirty="0">
                <a:solidFill>
                  <a:schemeClr val="tx1"/>
                </a:solidFill>
                <a:latin typeface="Calibri" panose="020F0502020204030204" pitchFamily="34" charset="0"/>
                <a:ea typeface="Open Sans" panose="020B0606030504020204" pitchFamily="34" charset="0"/>
                <a:cs typeface="Calibri" panose="020F0502020204030204" pitchFamily="34" charset="0"/>
              </a:rPr>
              <a:t>Clinical outcomes data</a:t>
            </a:r>
          </a:p>
          <a:p>
            <a:pPr lvl="1">
              <a:defRPr/>
            </a:pPr>
            <a:r>
              <a:rPr lang="en-US" sz="2800" dirty="0">
                <a:solidFill>
                  <a:schemeClr val="tx1"/>
                </a:solidFill>
                <a:latin typeface="Calibri" panose="020F0502020204030204" pitchFamily="34" charset="0"/>
                <a:ea typeface="Open Sans" panose="020B0606030504020204" pitchFamily="34" charset="0"/>
                <a:cs typeface="Calibri" panose="020F0502020204030204" pitchFamily="34" charset="0"/>
              </a:rPr>
              <a:t>Quality data</a:t>
            </a:r>
          </a:p>
          <a:p>
            <a:pPr marL="457200" lvl="1" indent="0">
              <a:buNone/>
              <a:defRPr/>
            </a:pPr>
            <a:endParaRPr lang="en-US" sz="2200" dirty="0">
              <a:solidFill>
                <a:schemeClr val="tx1"/>
              </a:solidFill>
              <a:latin typeface="Open Sans" panose="020B0606030504020204"/>
              <a:ea typeface="Open Sans" panose="020B0606030504020204" pitchFamily="34" charset="0"/>
              <a:cs typeface="Open Sans" panose="020B0606030504020204" pitchFamily="34" charset="0"/>
            </a:endParaRPr>
          </a:p>
          <a:p>
            <a:pPr marL="0" indent="0">
              <a:buNone/>
            </a:pPr>
            <a:endParaRPr lang="en-US" dirty="0">
              <a:solidFill>
                <a:schemeClr val="tx1"/>
              </a:solidFill>
              <a:latin typeface="Open Sans" panose="020B0606030504020204"/>
            </a:endParaRPr>
          </a:p>
        </p:txBody>
      </p:sp>
      <p:sp>
        <p:nvSpPr>
          <p:cNvPr id="4" name="Slide Number Placeholder 3">
            <a:extLst>
              <a:ext uri="{FF2B5EF4-FFF2-40B4-BE49-F238E27FC236}">
                <a16:creationId xmlns:a16="http://schemas.microsoft.com/office/drawing/2014/main" id="{E156A183-5463-4A87-9EEA-A2550A9D6930}"/>
              </a:ext>
            </a:extLst>
          </p:cNvPr>
          <p:cNvSpPr>
            <a:spLocks noGrp="1"/>
          </p:cNvSpPr>
          <p:nvPr>
            <p:ph type="sldNum" sz="quarter" idx="10"/>
          </p:nvPr>
        </p:nvSpPr>
        <p:spPr/>
        <p:txBody>
          <a:bodyPr/>
          <a:lstStyle/>
          <a:p>
            <a:pPr defTabSz="457200">
              <a:defRPr/>
            </a:pPr>
            <a:fld id="{36355955-99AD-2C47-AB89-1E2F3C8FB03C}" type="slidenum">
              <a:rPr lang="en-US">
                <a:solidFill>
                  <a:prstClr val="black"/>
                </a:solidFill>
                <a:ea typeface="ＭＳ Ｐゴシック"/>
              </a:rPr>
              <a:pPr defTabSz="457200">
                <a:defRPr/>
              </a:pPr>
              <a:t>17</a:t>
            </a:fld>
            <a:endParaRPr lang="en-US" dirty="0">
              <a:solidFill>
                <a:prstClr val="black"/>
              </a:solidFill>
              <a:ea typeface="ＭＳ Ｐゴシック"/>
            </a:endParaRPr>
          </a:p>
        </p:txBody>
      </p:sp>
      <p:pic>
        <p:nvPicPr>
          <p:cNvPr id="5" name="Picture 4">
            <a:extLst>
              <a:ext uri="{FF2B5EF4-FFF2-40B4-BE49-F238E27FC236}">
                <a16:creationId xmlns:a16="http://schemas.microsoft.com/office/drawing/2014/main" id="{162ED6EA-0F9A-490E-9A67-61D87B3E76DD}"/>
              </a:ext>
            </a:extLst>
          </p:cNvPr>
          <p:cNvPicPr>
            <a:picLocks noChangeAspect="1"/>
          </p:cNvPicPr>
          <p:nvPr/>
        </p:nvPicPr>
        <p:blipFill>
          <a:blip r:embed="rId3"/>
          <a:stretch>
            <a:fillRect/>
          </a:stretch>
        </p:blipFill>
        <p:spPr>
          <a:xfrm>
            <a:off x="6146800" y="1739153"/>
            <a:ext cx="4373696" cy="3760694"/>
          </a:xfrm>
          <a:prstGeom prst="rect">
            <a:avLst/>
          </a:prstGeom>
          <a:effectLst>
            <a:softEdge rad="317500"/>
          </a:effectLst>
        </p:spPr>
      </p:pic>
      <p:sp>
        <p:nvSpPr>
          <p:cNvPr id="6" name="Rectangle 5">
            <a:extLst>
              <a:ext uri="{FF2B5EF4-FFF2-40B4-BE49-F238E27FC236}">
                <a16:creationId xmlns:a16="http://schemas.microsoft.com/office/drawing/2014/main" id="{32DCBA4A-BA10-6D59-B634-FF6505750E39}"/>
              </a:ext>
            </a:extLst>
          </p:cNvPr>
          <p:cNvSpPr/>
          <p:nvPr/>
        </p:nvSpPr>
        <p:spPr bwMode="auto">
          <a:xfrm>
            <a:off x="101600" y="6307282"/>
            <a:ext cx="2464955" cy="476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7" name="Picture 6" descr="A group of people in a circle&#10;&#10;Description automatically generated">
            <a:extLst>
              <a:ext uri="{FF2B5EF4-FFF2-40B4-BE49-F238E27FC236}">
                <a16:creationId xmlns:a16="http://schemas.microsoft.com/office/drawing/2014/main" id="{C33A069C-C290-B9A9-C5C6-47679351CC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7242"/>
            <a:ext cx="613289" cy="590575"/>
          </a:xfrm>
          <a:prstGeom prst="rect">
            <a:avLst/>
          </a:prstGeom>
        </p:spPr>
      </p:pic>
    </p:spTree>
    <p:extLst>
      <p:ext uri="{BB962C8B-B14F-4D97-AF65-F5344CB8AC3E}">
        <p14:creationId xmlns:p14="http://schemas.microsoft.com/office/powerpoint/2010/main" val="744059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10AC5-F914-46B7-B8BA-2C2B8872DCFF}"/>
              </a:ext>
            </a:extLst>
          </p:cNvPr>
          <p:cNvSpPr>
            <a:spLocks noGrp="1"/>
          </p:cNvSpPr>
          <p:nvPr>
            <p:ph type="title"/>
          </p:nvPr>
        </p:nvSpPr>
        <p:spPr/>
        <p:txBody>
          <a:bodyPr/>
          <a:lstStyle/>
          <a:p>
            <a:pPr algn="ctr"/>
            <a:r>
              <a:rPr lang="en-US" b="1" dirty="0">
                <a:solidFill>
                  <a:schemeClr val="bg1"/>
                </a:solidFill>
              </a:rPr>
              <a:t>WHAT IS MEASURED</a:t>
            </a:r>
          </a:p>
        </p:txBody>
      </p:sp>
      <p:sp>
        <p:nvSpPr>
          <p:cNvPr id="3" name="Content Placeholder 2">
            <a:extLst>
              <a:ext uri="{FF2B5EF4-FFF2-40B4-BE49-F238E27FC236}">
                <a16:creationId xmlns:a16="http://schemas.microsoft.com/office/drawing/2014/main" id="{5BC6C806-655B-48FE-BC46-73E33F9AB165}"/>
              </a:ext>
            </a:extLst>
          </p:cNvPr>
          <p:cNvSpPr>
            <a:spLocks noGrp="1"/>
          </p:cNvSpPr>
          <p:nvPr>
            <p:ph sz="half" idx="1"/>
          </p:nvPr>
        </p:nvSpPr>
        <p:spPr>
          <a:xfrm>
            <a:off x="1117697" y="1376060"/>
            <a:ext cx="8626208" cy="4103914"/>
          </a:xfrm>
        </p:spPr>
        <p:txBody>
          <a:bodyPr/>
          <a:lstStyle/>
          <a:p>
            <a:pPr marL="0" indent="0">
              <a:buNone/>
            </a:pPr>
            <a:endParaRPr lang="en-US" dirty="0"/>
          </a:p>
          <a:p>
            <a:r>
              <a:rPr lang="en-US" dirty="0">
                <a:solidFill>
                  <a:schemeClr val="tx1"/>
                </a:solidFill>
              </a:rPr>
              <a:t>Referral tracking and follow-up </a:t>
            </a:r>
          </a:p>
          <a:p>
            <a:r>
              <a:rPr lang="en-US" dirty="0">
                <a:solidFill>
                  <a:schemeClr val="tx1"/>
                </a:solidFill>
              </a:rPr>
              <a:t>Continuous quality improvement</a:t>
            </a:r>
          </a:p>
          <a:p>
            <a:r>
              <a:rPr lang="en-US" dirty="0">
                <a:solidFill>
                  <a:schemeClr val="tx1"/>
                </a:solidFill>
              </a:rPr>
              <a:t>Multidisciplinary team-based care</a:t>
            </a:r>
          </a:p>
          <a:p>
            <a:r>
              <a:rPr lang="en-US" dirty="0">
                <a:solidFill>
                  <a:schemeClr val="tx1"/>
                </a:solidFill>
              </a:rPr>
              <a:t>Transitions of care activities</a:t>
            </a:r>
          </a:p>
          <a:p>
            <a:r>
              <a:rPr lang="en-US" dirty="0">
                <a:solidFill>
                  <a:schemeClr val="tx1"/>
                </a:solidFill>
              </a:rPr>
              <a:t>Medication management and MAPS tracking</a:t>
            </a:r>
          </a:p>
        </p:txBody>
      </p:sp>
      <p:sp>
        <p:nvSpPr>
          <p:cNvPr id="4" name="Slide Number Placeholder 3">
            <a:extLst>
              <a:ext uri="{FF2B5EF4-FFF2-40B4-BE49-F238E27FC236}">
                <a16:creationId xmlns:a16="http://schemas.microsoft.com/office/drawing/2014/main" id="{DCB973EA-5708-4A4F-A252-1F7E5E6FB604}"/>
              </a:ext>
            </a:extLst>
          </p:cNvPr>
          <p:cNvSpPr>
            <a:spLocks noGrp="1"/>
          </p:cNvSpPr>
          <p:nvPr>
            <p:ph type="sldNum" sz="quarter" idx="10"/>
          </p:nvPr>
        </p:nvSpPr>
        <p:spPr/>
        <p:txBody>
          <a:bodyPr/>
          <a:lstStyle/>
          <a:p>
            <a:pPr defTabSz="457200">
              <a:defRPr/>
            </a:pPr>
            <a:fld id="{36355955-99AD-2C47-AB89-1E2F3C8FB03C}" type="slidenum">
              <a:rPr lang="en-US">
                <a:solidFill>
                  <a:prstClr val="black"/>
                </a:solidFill>
                <a:ea typeface="ＭＳ Ｐゴシック"/>
              </a:rPr>
              <a:pPr defTabSz="457200">
                <a:defRPr/>
              </a:pPr>
              <a:t>18</a:t>
            </a:fld>
            <a:endParaRPr lang="en-US" dirty="0">
              <a:solidFill>
                <a:prstClr val="black"/>
              </a:solidFill>
              <a:ea typeface="ＭＳ Ｐゴシック"/>
            </a:endParaRPr>
          </a:p>
        </p:txBody>
      </p:sp>
      <p:pic>
        <p:nvPicPr>
          <p:cNvPr id="5" name="Picture 4">
            <a:extLst>
              <a:ext uri="{FF2B5EF4-FFF2-40B4-BE49-F238E27FC236}">
                <a16:creationId xmlns:a16="http://schemas.microsoft.com/office/drawing/2014/main" id="{720B1542-2707-4309-BBB8-ABBCE94464F1}"/>
              </a:ext>
            </a:extLst>
          </p:cNvPr>
          <p:cNvPicPr>
            <a:picLocks noChangeAspect="1"/>
          </p:cNvPicPr>
          <p:nvPr/>
        </p:nvPicPr>
        <p:blipFill>
          <a:blip r:embed="rId3"/>
          <a:stretch>
            <a:fillRect/>
          </a:stretch>
        </p:blipFill>
        <p:spPr>
          <a:xfrm>
            <a:off x="7810958" y="2343630"/>
            <a:ext cx="3263345" cy="2168774"/>
          </a:xfrm>
          <a:prstGeom prst="rect">
            <a:avLst/>
          </a:prstGeom>
          <a:effectLst>
            <a:softEdge rad="317500"/>
          </a:effectLst>
        </p:spPr>
      </p:pic>
      <p:sp>
        <p:nvSpPr>
          <p:cNvPr id="6" name="Rectangle 5">
            <a:extLst>
              <a:ext uri="{FF2B5EF4-FFF2-40B4-BE49-F238E27FC236}">
                <a16:creationId xmlns:a16="http://schemas.microsoft.com/office/drawing/2014/main" id="{DB7D425C-4AF6-B9BA-8B9F-1C910E47A002}"/>
              </a:ext>
            </a:extLst>
          </p:cNvPr>
          <p:cNvSpPr/>
          <p:nvPr/>
        </p:nvSpPr>
        <p:spPr bwMode="auto">
          <a:xfrm>
            <a:off x="101600" y="6307282"/>
            <a:ext cx="2464955" cy="476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7" name="Picture 6" descr="A group of people in a circle&#10;&#10;Description automatically generated">
            <a:extLst>
              <a:ext uri="{FF2B5EF4-FFF2-40B4-BE49-F238E27FC236}">
                <a16:creationId xmlns:a16="http://schemas.microsoft.com/office/drawing/2014/main" id="{37C27CE7-DD8F-8A26-457C-B978EEECB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7242"/>
            <a:ext cx="613289" cy="590575"/>
          </a:xfrm>
          <a:prstGeom prst="rect">
            <a:avLst/>
          </a:prstGeom>
        </p:spPr>
      </p:pic>
    </p:spTree>
    <p:extLst>
      <p:ext uri="{BB962C8B-B14F-4D97-AF65-F5344CB8AC3E}">
        <p14:creationId xmlns:p14="http://schemas.microsoft.com/office/powerpoint/2010/main" val="3383526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1B56-F2AB-4C04-BA29-9C603582C8B8}"/>
              </a:ext>
            </a:extLst>
          </p:cNvPr>
          <p:cNvSpPr>
            <a:spLocks noGrp="1"/>
          </p:cNvSpPr>
          <p:nvPr>
            <p:ph type="title"/>
          </p:nvPr>
        </p:nvSpPr>
        <p:spPr/>
        <p:txBody>
          <a:bodyPr/>
          <a:lstStyle/>
          <a:p>
            <a:pPr algn="ctr"/>
            <a:r>
              <a:rPr lang="en-US" b="1" dirty="0">
                <a:solidFill>
                  <a:schemeClr val="bg1"/>
                </a:solidFill>
              </a:rPr>
              <a:t>CHALLENGES AND LONG-TERM WORK</a:t>
            </a:r>
          </a:p>
        </p:txBody>
      </p:sp>
      <p:sp>
        <p:nvSpPr>
          <p:cNvPr id="3" name="Content Placeholder 2">
            <a:extLst>
              <a:ext uri="{FF2B5EF4-FFF2-40B4-BE49-F238E27FC236}">
                <a16:creationId xmlns:a16="http://schemas.microsoft.com/office/drawing/2014/main" id="{1A240D62-688E-4C89-9203-49D92A19BBA8}"/>
              </a:ext>
            </a:extLst>
          </p:cNvPr>
          <p:cNvSpPr>
            <a:spLocks noGrp="1"/>
          </p:cNvSpPr>
          <p:nvPr>
            <p:ph sz="half" idx="1"/>
          </p:nvPr>
        </p:nvSpPr>
        <p:spPr>
          <a:xfrm>
            <a:off x="590550" y="2286000"/>
            <a:ext cx="11010900" cy="2286000"/>
          </a:xfrm>
        </p:spPr>
        <p:txBody>
          <a:bodyPr/>
          <a:lstStyle/>
          <a:p>
            <a:r>
              <a:rPr lang="en-US" dirty="0">
                <a:solidFill>
                  <a:schemeClr val="tx1"/>
                </a:solidFill>
              </a:rPr>
              <a:t>Integrated electronic medical records and information technology</a:t>
            </a:r>
          </a:p>
          <a:p>
            <a:r>
              <a:rPr lang="en-US" dirty="0">
                <a:solidFill>
                  <a:schemeClr val="tx1"/>
                </a:solidFill>
              </a:rPr>
              <a:t>Workforce challenges</a:t>
            </a:r>
          </a:p>
          <a:p>
            <a:r>
              <a:rPr lang="en-US" dirty="0">
                <a:solidFill>
                  <a:schemeClr val="tx1"/>
                </a:solidFill>
              </a:rPr>
              <a:t>Ongoing reinforcement of culture of integration</a:t>
            </a:r>
          </a:p>
          <a:p>
            <a:r>
              <a:rPr lang="en-US" dirty="0">
                <a:solidFill>
                  <a:schemeClr val="tx1"/>
                </a:solidFill>
              </a:rPr>
              <a:t>Sustainable funding</a:t>
            </a:r>
          </a:p>
        </p:txBody>
      </p:sp>
      <p:sp>
        <p:nvSpPr>
          <p:cNvPr id="4" name="Slide Number Placeholder 3">
            <a:extLst>
              <a:ext uri="{FF2B5EF4-FFF2-40B4-BE49-F238E27FC236}">
                <a16:creationId xmlns:a16="http://schemas.microsoft.com/office/drawing/2014/main" id="{F7201646-BF67-4DB6-9A4E-1110747E817D}"/>
              </a:ext>
            </a:extLst>
          </p:cNvPr>
          <p:cNvSpPr>
            <a:spLocks noGrp="1"/>
          </p:cNvSpPr>
          <p:nvPr>
            <p:ph type="sldNum" sz="quarter" idx="10"/>
          </p:nvPr>
        </p:nvSpPr>
        <p:spPr/>
        <p:txBody>
          <a:bodyPr/>
          <a:lstStyle/>
          <a:p>
            <a:pPr defTabSz="457200">
              <a:defRPr/>
            </a:pPr>
            <a:fld id="{36355955-99AD-2C47-AB89-1E2F3C8FB03C}" type="slidenum">
              <a:rPr lang="en-US">
                <a:solidFill>
                  <a:prstClr val="black"/>
                </a:solidFill>
                <a:ea typeface="ＭＳ Ｐゴシック"/>
              </a:rPr>
              <a:pPr defTabSz="457200">
                <a:defRPr/>
              </a:pPr>
              <a:t>19</a:t>
            </a:fld>
            <a:endParaRPr lang="en-US" dirty="0">
              <a:solidFill>
                <a:prstClr val="black"/>
              </a:solidFill>
              <a:ea typeface="ＭＳ Ｐゴシック"/>
            </a:endParaRPr>
          </a:p>
        </p:txBody>
      </p:sp>
      <p:sp>
        <p:nvSpPr>
          <p:cNvPr id="5" name="Rectangle 4">
            <a:extLst>
              <a:ext uri="{FF2B5EF4-FFF2-40B4-BE49-F238E27FC236}">
                <a16:creationId xmlns:a16="http://schemas.microsoft.com/office/drawing/2014/main" id="{A16A93F7-A93B-3997-3F51-D5BDEEE4EC71}"/>
              </a:ext>
            </a:extLst>
          </p:cNvPr>
          <p:cNvSpPr/>
          <p:nvPr/>
        </p:nvSpPr>
        <p:spPr bwMode="auto">
          <a:xfrm>
            <a:off x="101600" y="6307282"/>
            <a:ext cx="2464955" cy="476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6" name="Picture 5" descr="A group of people in a circle&#10;&#10;Description automatically generated">
            <a:extLst>
              <a:ext uri="{FF2B5EF4-FFF2-40B4-BE49-F238E27FC236}">
                <a16:creationId xmlns:a16="http://schemas.microsoft.com/office/drawing/2014/main" id="{ED7AE234-4068-0469-9140-7E8C441E0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7242"/>
            <a:ext cx="613289" cy="590575"/>
          </a:xfrm>
          <a:prstGeom prst="rect">
            <a:avLst/>
          </a:prstGeom>
        </p:spPr>
      </p:pic>
    </p:spTree>
    <p:extLst>
      <p:ext uri="{BB962C8B-B14F-4D97-AF65-F5344CB8AC3E}">
        <p14:creationId xmlns:p14="http://schemas.microsoft.com/office/powerpoint/2010/main" val="937208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CB74-4A18-42B9-8ECB-AB47A8F1E1D5}"/>
              </a:ext>
            </a:extLst>
          </p:cNvPr>
          <p:cNvSpPr>
            <a:spLocks noGrp="1"/>
          </p:cNvSpPr>
          <p:nvPr>
            <p:ph type="title"/>
          </p:nvPr>
        </p:nvSpPr>
        <p:spPr>
          <a:xfrm>
            <a:off x="101600" y="20183"/>
            <a:ext cx="12090400" cy="990600"/>
          </a:xfrm>
        </p:spPr>
        <p:txBody>
          <a:bodyPr/>
          <a:lstStyle/>
          <a:p>
            <a:pPr algn="ctr"/>
            <a:r>
              <a:rPr lang="en-US" b="1" kern="1200" dirty="0">
                <a:solidFill>
                  <a:schemeClr val="bg1"/>
                </a:solidFill>
                <a:ea typeface="Calibri" panose="020F0502020204030204" pitchFamily="34" charset="0"/>
                <a:cs typeface="+mj-cs"/>
              </a:rPr>
              <a:t>OVERVIEW</a:t>
            </a:r>
            <a:endParaRPr lang="en-US" dirty="0">
              <a:solidFill>
                <a:schemeClr val="bg1"/>
              </a:solidFill>
            </a:endParaRPr>
          </a:p>
        </p:txBody>
      </p:sp>
      <p:sp>
        <p:nvSpPr>
          <p:cNvPr id="3" name="Content Placeholder 2">
            <a:extLst>
              <a:ext uri="{FF2B5EF4-FFF2-40B4-BE49-F238E27FC236}">
                <a16:creationId xmlns:a16="http://schemas.microsoft.com/office/drawing/2014/main" id="{E3A21B43-C653-4318-8FD2-EE8E1B359F25}"/>
              </a:ext>
            </a:extLst>
          </p:cNvPr>
          <p:cNvSpPr>
            <a:spLocks noGrp="1"/>
          </p:cNvSpPr>
          <p:nvPr>
            <p:ph sz="half" idx="1"/>
          </p:nvPr>
        </p:nvSpPr>
        <p:spPr>
          <a:xfrm>
            <a:off x="590550" y="2234292"/>
            <a:ext cx="11010900" cy="2389415"/>
          </a:xfrm>
        </p:spPr>
        <p:txBody>
          <a:bodyPr/>
          <a:lstStyle/>
          <a:p>
            <a:r>
              <a:rPr lang="en-US" dirty="0">
                <a:solidFill>
                  <a:schemeClr val="tx1"/>
                </a:solidFill>
              </a:rPr>
              <a:t>This presentation focuses on how a Certified Community Behavioral Health Clinic (CCBHC), through robust care coordination, can improve a person’s overall health. Bolstering community-based mental health and addiction treatment will advance a Community Behavioral Health Agency to the next stage of integration with physical health. 	</a:t>
            </a:r>
          </a:p>
        </p:txBody>
      </p:sp>
      <p:sp>
        <p:nvSpPr>
          <p:cNvPr id="4" name="Slide Number Placeholder 3">
            <a:extLst>
              <a:ext uri="{FF2B5EF4-FFF2-40B4-BE49-F238E27FC236}">
                <a16:creationId xmlns:a16="http://schemas.microsoft.com/office/drawing/2014/main" id="{A9889F6A-2871-4E5E-8896-C15AC691761C}"/>
              </a:ext>
            </a:extLst>
          </p:cNvPr>
          <p:cNvSpPr>
            <a:spLocks noGrp="1"/>
          </p:cNvSpPr>
          <p:nvPr>
            <p:ph type="sldNum" sz="quarter" idx="10"/>
          </p:nvPr>
        </p:nvSpPr>
        <p:spPr/>
        <p:txBody>
          <a:bodyPr/>
          <a:lstStyle/>
          <a:p>
            <a:pPr>
              <a:defRPr/>
            </a:pPr>
            <a:fld id="{36355955-99AD-2C47-AB89-1E2F3C8FB03C}" type="slidenum">
              <a:rPr lang="en-US" smtClean="0"/>
              <a:pPr>
                <a:defRPr/>
              </a:pPr>
              <a:t>2</a:t>
            </a:fld>
            <a:endParaRPr lang="en-US" dirty="0"/>
          </a:p>
        </p:txBody>
      </p:sp>
      <p:sp>
        <p:nvSpPr>
          <p:cNvPr id="5" name="Rectangle 4">
            <a:extLst>
              <a:ext uri="{FF2B5EF4-FFF2-40B4-BE49-F238E27FC236}">
                <a16:creationId xmlns:a16="http://schemas.microsoft.com/office/drawing/2014/main" id="{FA262E8A-57D1-AD9E-CC3E-CAF8FA56C44A}"/>
              </a:ext>
            </a:extLst>
          </p:cNvPr>
          <p:cNvSpPr/>
          <p:nvPr/>
        </p:nvSpPr>
        <p:spPr bwMode="auto">
          <a:xfrm>
            <a:off x="101600" y="6307282"/>
            <a:ext cx="2464955" cy="476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7" name="Picture 6" descr="A group of people in a circle&#10;&#10;Description automatically generated">
            <a:extLst>
              <a:ext uri="{FF2B5EF4-FFF2-40B4-BE49-F238E27FC236}">
                <a16:creationId xmlns:a16="http://schemas.microsoft.com/office/drawing/2014/main" id="{B76EA98D-6367-1D7B-1F98-E30F16B6F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7242"/>
            <a:ext cx="613289" cy="590575"/>
          </a:xfrm>
          <a:prstGeom prst="rect">
            <a:avLst/>
          </a:prstGeom>
        </p:spPr>
      </p:pic>
    </p:spTree>
    <p:extLst>
      <p:ext uri="{BB962C8B-B14F-4D97-AF65-F5344CB8AC3E}">
        <p14:creationId xmlns:p14="http://schemas.microsoft.com/office/powerpoint/2010/main" val="4198125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759E5-E3EB-4853-8896-F19EEB2862CC}"/>
              </a:ext>
            </a:extLst>
          </p:cNvPr>
          <p:cNvSpPr>
            <a:spLocks noGrp="1"/>
          </p:cNvSpPr>
          <p:nvPr>
            <p:ph type="title"/>
          </p:nvPr>
        </p:nvSpPr>
        <p:spPr/>
        <p:txBody>
          <a:bodyPr/>
          <a:lstStyle/>
          <a:p>
            <a:pPr algn="ctr"/>
            <a:r>
              <a:rPr lang="en-US" b="1" dirty="0">
                <a:solidFill>
                  <a:schemeClr val="bg1"/>
                </a:solidFill>
              </a:rPr>
              <a:t>QUESTIONS</a:t>
            </a:r>
          </a:p>
        </p:txBody>
      </p:sp>
      <p:sp>
        <p:nvSpPr>
          <p:cNvPr id="3" name="Content Placeholder 2">
            <a:extLst>
              <a:ext uri="{FF2B5EF4-FFF2-40B4-BE49-F238E27FC236}">
                <a16:creationId xmlns:a16="http://schemas.microsoft.com/office/drawing/2014/main" id="{8304C8B8-0200-4C3C-AEE5-31BEEC7EFB8F}"/>
              </a:ext>
            </a:extLst>
          </p:cNvPr>
          <p:cNvSpPr>
            <a:spLocks noGrp="1"/>
          </p:cNvSpPr>
          <p:nvPr>
            <p:ph sz="half" idx="1"/>
          </p:nvPr>
        </p:nvSpPr>
        <p:spPr/>
        <p:txBody>
          <a:bodyPr/>
          <a:lstStyle/>
          <a:p>
            <a:pPr marL="0" lvl="0" indent="0" eaLnBrk="1" fontAlgn="auto" hangingPunct="1">
              <a:lnSpc>
                <a:spcPct val="90000"/>
              </a:lnSpc>
              <a:spcBef>
                <a:spcPts val="1000"/>
              </a:spcBef>
              <a:spcAft>
                <a:spcPts val="0"/>
              </a:spcAft>
              <a:buClrTx/>
              <a:buSzTx/>
              <a:buNone/>
            </a:pPr>
            <a:endParaRPr lang="en-US" sz="2400" dirty="0">
              <a:solidFill>
                <a:schemeClr val="tx2">
                  <a:lumMod val="50000"/>
                </a:schemeClr>
              </a:solidFill>
              <a:latin typeface="Open Sans"/>
              <a:cs typeface="Times New Roman" panose="02020603050405020304" pitchFamily="18" charset="0"/>
            </a:endParaRPr>
          </a:p>
          <a:p>
            <a:pPr marL="0" indent="0" eaLnBrk="1" fontAlgn="auto" hangingPunct="1">
              <a:lnSpc>
                <a:spcPct val="90000"/>
              </a:lnSpc>
              <a:spcBef>
                <a:spcPts val="1000"/>
              </a:spcBef>
              <a:spcAft>
                <a:spcPts val="0"/>
              </a:spcAft>
              <a:buClrTx/>
              <a:buSzTx/>
              <a:buNone/>
            </a:pPr>
            <a:endParaRPr lang="en-US" dirty="0"/>
          </a:p>
        </p:txBody>
      </p:sp>
      <p:sp>
        <p:nvSpPr>
          <p:cNvPr id="4" name="Slide Number Placeholder 3">
            <a:extLst>
              <a:ext uri="{FF2B5EF4-FFF2-40B4-BE49-F238E27FC236}">
                <a16:creationId xmlns:a16="http://schemas.microsoft.com/office/drawing/2014/main" id="{628CD573-170C-4454-A0CC-44161228F32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355955-99AD-2C47-AB89-1E2F3C8FB03C}" type="slidenum">
              <a:rPr kumimoji="0" lang="en-US" sz="1000" b="0" i="0" u="none" strike="noStrike" kern="1200" cap="none" spc="0" normalizeH="0" baseline="0" noProof="0" smtClean="0">
                <a:ln>
                  <a:noFill/>
                </a:ln>
                <a:solidFill>
                  <a:prstClr val="black"/>
                </a:solidFill>
                <a:effectLst/>
                <a:uLnTx/>
                <a:uFillTx/>
                <a:latin typeface="Tahoma" charset="0"/>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prstClr val="black"/>
              </a:solidFill>
              <a:effectLst/>
              <a:uLnTx/>
              <a:uFillTx/>
              <a:latin typeface="Tahoma" charset="0"/>
              <a:ea typeface="ＭＳ Ｐゴシック"/>
              <a:cs typeface="+mn-cs"/>
            </a:endParaRPr>
          </a:p>
        </p:txBody>
      </p:sp>
      <p:pic>
        <p:nvPicPr>
          <p:cNvPr id="5" name="Picture 4">
            <a:extLst>
              <a:ext uri="{FF2B5EF4-FFF2-40B4-BE49-F238E27FC236}">
                <a16:creationId xmlns:a16="http://schemas.microsoft.com/office/drawing/2014/main" id="{12CC17F1-CCAC-4C43-B799-D9270FC0B0B5}"/>
              </a:ext>
            </a:extLst>
          </p:cNvPr>
          <p:cNvPicPr>
            <a:picLocks noChangeAspect="1"/>
          </p:cNvPicPr>
          <p:nvPr/>
        </p:nvPicPr>
        <p:blipFill>
          <a:blip r:embed="rId3"/>
          <a:stretch>
            <a:fillRect/>
          </a:stretch>
        </p:blipFill>
        <p:spPr>
          <a:xfrm>
            <a:off x="2903765" y="1210911"/>
            <a:ext cx="6346371" cy="4814432"/>
          </a:xfrm>
          <a:prstGeom prst="rect">
            <a:avLst/>
          </a:prstGeom>
          <a:effectLst>
            <a:softEdge rad="317500"/>
          </a:effectLst>
        </p:spPr>
      </p:pic>
      <p:sp>
        <p:nvSpPr>
          <p:cNvPr id="6" name="Rectangle 5">
            <a:extLst>
              <a:ext uri="{FF2B5EF4-FFF2-40B4-BE49-F238E27FC236}">
                <a16:creationId xmlns:a16="http://schemas.microsoft.com/office/drawing/2014/main" id="{E4AA60BC-95D1-C8CA-8CD1-5807C1F6FB4E}"/>
              </a:ext>
            </a:extLst>
          </p:cNvPr>
          <p:cNvSpPr/>
          <p:nvPr/>
        </p:nvSpPr>
        <p:spPr bwMode="auto">
          <a:xfrm>
            <a:off x="101600" y="6307282"/>
            <a:ext cx="2464955" cy="476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7" name="Picture 6" descr="A group of people in a circle&#10;&#10;Description automatically generated">
            <a:extLst>
              <a:ext uri="{FF2B5EF4-FFF2-40B4-BE49-F238E27FC236}">
                <a16:creationId xmlns:a16="http://schemas.microsoft.com/office/drawing/2014/main" id="{46C3D6F1-DA98-28A5-5D57-4F4D49566D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7242"/>
            <a:ext cx="613289" cy="590575"/>
          </a:xfrm>
          <a:prstGeom prst="rect">
            <a:avLst/>
          </a:prstGeom>
        </p:spPr>
      </p:pic>
    </p:spTree>
    <p:extLst>
      <p:ext uri="{BB962C8B-B14F-4D97-AF65-F5344CB8AC3E}">
        <p14:creationId xmlns:p14="http://schemas.microsoft.com/office/powerpoint/2010/main" val="665235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4588-05DE-45A7-B73E-70A915A5977E}"/>
              </a:ext>
            </a:extLst>
          </p:cNvPr>
          <p:cNvSpPr>
            <a:spLocks noGrp="1"/>
          </p:cNvSpPr>
          <p:nvPr>
            <p:ph type="title"/>
          </p:nvPr>
        </p:nvSpPr>
        <p:spPr/>
        <p:txBody>
          <a:bodyPr/>
          <a:lstStyle/>
          <a:p>
            <a:pPr algn="ctr"/>
            <a:r>
              <a:rPr lang="en-US" b="1" kern="1200" dirty="0">
                <a:solidFill>
                  <a:schemeClr val="bg1"/>
                </a:solidFill>
                <a:latin typeface="Calibri" panose="020F0502020204030204"/>
                <a:cs typeface="+mj-cs"/>
              </a:rPr>
              <a:t>LEARNING OBJECTIVES</a:t>
            </a:r>
            <a:endParaRPr lang="en-US" dirty="0">
              <a:solidFill>
                <a:schemeClr val="bg1"/>
              </a:solidFill>
            </a:endParaRPr>
          </a:p>
        </p:txBody>
      </p:sp>
      <p:sp>
        <p:nvSpPr>
          <p:cNvPr id="3" name="Content Placeholder 2">
            <a:extLst>
              <a:ext uri="{FF2B5EF4-FFF2-40B4-BE49-F238E27FC236}">
                <a16:creationId xmlns:a16="http://schemas.microsoft.com/office/drawing/2014/main" id="{F104AD33-A8C9-4BE2-BF56-B660C9181FED}"/>
              </a:ext>
            </a:extLst>
          </p:cNvPr>
          <p:cNvSpPr>
            <a:spLocks noGrp="1"/>
          </p:cNvSpPr>
          <p:nvPr>
            <p:ph sz="half" idx="1"/>
          </p:nvPr>
        </p:nvSpPr>
        <p:spPr>
          <a:xfrm>
            <a:off x="641350" y="1164772"/>
            <a:ext cx="11010900" cy="4528456"/>
          </a:xfrm>
        </p:spPr>
        <p:txBody>
          <a:bodyPr/>
          <a:lstStyle/>
          <a:p>
            <a:endParaRPr lang="en-US" dirty="0"/>
          </a:p>
          <a:p>
            <a:r>
              <a:rPr lang="en-US" dirty="0">
                <a:solidFill>
                  <a:schemeClr val="tx1"/>
                </a:solidFill>
              </a:rPr>
              <a:t>Describe a Certified Community Behavioral Health Clinic (CCBHC)</a:t>
            </a:r>
          </a:p>
          <a:p>
            <a:r>
              <a:rPr lang="en-US" dirty="0">
                <a:solidFill>
                  <a:schemeClr val="tx1"/>
                </a:solidFill>
              </a:rPr>
              <a:t>Explain the role a CCBHC plays in delivering integrated health care in a community</a:t>
            </a:r>
          </a:p>
          <a:p>
            <a:r>
              <a:rPr lang="en-US" dirty="0">
                <a:solidFill>
                  <a:schemeClr val="tx1"/>
                </a:solidFill>
              </a:rPr>
              <a:t>Discuss lessons learned from planning to implementation of a CCBHC</a:t>
            </a:r>
          </a:p>
          <a:p>
            <a:r>
              <a:rPr lang="en-US" dirty="0">
                <a:solidFill>
                  <a:schemeClr val="tx1"/>
                </a:solidFill>
              </a:rPr>
              <a:t>Illustrate Judson Center’s journey from a community behavioral                  health agency to a CCBHC</a:t>
            </a:r>
          </a:p>
          <a:p>
            <a:endParaRPr lang="en-US" dirty="0"/>
          </a:p>
        </p:txBody>
      </p:sp>
      <p:sp>
        <p:nvSpPr>
          <p:cNvPr id="4" name="Slide Number Placeholder 3">
            <a:extLst>
              <a:ext uri="{FF2B5EF4-FFF2-40B4-BE49-F238E27FC236}">
                <a16:creationId xmlns:a16="http://schemas.microsoft.com/office/drawing/2014/main" id="{185A24C0-1280-40DD-9902-AC1094F92DFD}"/>
              </a:ext>
            </a:extLst>
          </p:cNvPr>
          <p:cNvSpPr>
            <a:spLocks noGrp="1"/>
          </p:cNvSpPr>
          <p:nvPr>
            <p:ph type="sldNum" sz="quarter" idx="10"/>
          </p:nvPr>
        </p:nvSpPr>
        <p:spPr/>
        <p:txBody>
          <a:bodyPr/>
          <a:lstStyle/>
          <a:p>
            <a:pPr>
              <a:defRPr/>
            </a:pPr>
            <a:fld id="{36355955-99AD-2C47-AB89-1E2F3C8FB03C}" type="slidenum">
              <a:rPr lang="en-US" smtClean="0"/>
              <a:pPr>
                <a:defRPr/>
              </a:pPr>
              <a:t>3</a:t>
            </a:fld>
            <a:endParaRPr lang="en-US" dirty="0"/>
          </a:p>
        </p:txBody>
      </p:sp>
      <p:sp>
        <p:nvSpPr>
          <p:cNvPr id="5" name="Rectangle 4">
            <a:extLst>
              <a:ext uri="{FF2B5EF4-FFF2-40B4-BE49-F238E27FC236}">
                <a16:creationId xmlns:a16="http://schemas.microsoft.com/office/drawing/2014/main" id="{53A7CF16-39AB-DE49-5423-722B37495F77}"/>
              </a:ext>
            </a:extLst>
          </p:cNvPr>
          <p:cNvSpPr/>
          <p:nvPr/>
        </p:nvSpPr>
        <p:spPr bwMode="auto">
          <a:xfrm>
            <a:off x="101600" y="6307282"/>
            <a:ext cx="2464955" cy="476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6" name="Picture 5" descr="A group of people in a circle&#10;&#10;Description automatically generated">
            <a:extLst>
              <a:ext uri="{FF2B5EF4-FFF2-40B4-BE49-F238E27FC236}">
                <a16:creationId xmlns:a16="http://schemas.microsoft.com/office/drawing/2014/main" id="{2B7185EC-2229-B385-9B28-B2CD463DFE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7242"/>
            <a:ext cx="613289" cy="590575"/>
          </a:xfrm>
          <a:prstGeom prst="rect">
            <a:avLst/>
          </a:prstGeom>
        </p:spPr>
      </p:pic>
    </p:spTree>
    <p:extLst>
      <p:ext uri="{BB962C8B-B14F-4D97-AF65-F5344CB8AC3E}">
        <p14:creationId xmlns:p14="http://schemas.microsoft.com/office/powerpoint/2010/main" val="1919798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9A8E4-8E7A-438B-BF54-6465E8AF68DD}"/>
              </a:ext>
            </a:extLst>
          </p:cNvPr>
          <p:cNvSpPr>
            <a:spLocks noGrp="1"/>
          </p:cNvSpPr>
          <p:nvPr>
            <p:ph type="title"/>
          </p:nvPr>
        </p:nvSpPr>
        <p:spPr/>
        <p:txBody>
          <a:bodyPr/>
          <a:lstStyle/>
          <a:p>
            <a:pPr algn="ctr"/>
            <a:r>
              <a:rPr lang="en-US" b="1" dirty="0">
                <a:solidFill>
                  <a:schemeClr val="bg1"/>
                </a:solidFill>
                <a:cs typeface="Calibri" panose="020F0502020204030204" pitchFamily="34" charset="0"/>
              </a:rPr>
              <a:t>THE CCBHC VISION</a:t>
            </a:r>
          </a:p>
        </p:txBody>
      </p:sp>
      <p:sp>
        <p:nvSpPr>
          <p:cNvPr id="3" name="Content Placeholder 2">
            <a:extLst>
              <a:ext uri="{FF2B5EF4-FFF2-40B4-BE49-F238E27FC236}">
                <a16:creationId xmlns:a16="http://schemas.microsoft.com/office/drawing/2014/main" id="{E975DB95-2AF0-4239-B91C-A144A502239E}"/>
              </a:ext>
            </a:extLst>
          </p:cNvPr>
          <p:cNvSpPr>
            <a:spLocks noGrp="1"/>
          </p:cNvSpPr>
          <p:nvPr>
            <p:ph sz="half" idx="1"/>
          </p:nvPr>
        </p:nvSpPr>
        <p:spPr>
          <a:xfrm>
            <a:off x="369652" y="1143000"/>
            <a:ext cx="11459182" cy="5104606"/>
          </a:xfrm>
        </p:spPr>
        <p:txBody>
          <a:bodyPr/>
          <a:lstStyle/>
          <a:p>
            <a:pPr marL="0" lvl="0" indent="0">
              <a:buNone/>
            </a:pPr>
            <a:endParaRPr lang="en-US" sz="2400" dirty="0">
              <a:solidFill>
                <a:schemeClr val="tx1"/>
              </a:solidFill>
              <a:latin typeface="Open Sans Extrabold"/>
            </a:endParaRPr>
          </a:p>
          <a:p>
            <a:pPr lvl="0"/>
            <a:endParaRPr lang="en-US" dirty="0">
              <a:solidFill>
                <a:schemeClr val="tx1"/>
              </a:solidFill>
              <a:latin typeface="Calibri" panose="020F0502020204030204" pitchFamily="34" charset="0"/>
              <a:cs typeface="Calibri" panose="020F0502020204030204" pitchFamily="34" charset="0"/>
            </a:endParaRPr>
          </a:p>
          <a:p>
            <a:pPr lvl="0"/>
            <a:r>
              <a:rPr lang="en-US" dirty="0">
                <a:solidFill>
                  <a:schemeClr val="tx1"/>
                </a:solidFill>
                <a:latin typeface="Calibri" panose="020F0502020204030204" pitchFamily="34" charset="0"/>
                <a:cs typeface="Calibri" panose="020F0502020204030204" pitchFamily="34" charset="0"/>
              </a:rPr>
              <a:t>The Why:</a:t>
            </a:r>
          </a:p>
          <a:p>
            <a:pPr lvl="1">
              <a:buClrTx/>
            </a:pPr>
            <a:r>
              <a:rPr lang="en-US" sz="2800" dirty="0">
                <a:solidFill>
                  <a:schemeClr val="tx1"/>
                </a:solidFill>
                <a:latin typeface="Calibri" panose="020F0502020204030204" pitchFamily="34" charset="0"/>
                <a:cs typeface="Calibri" panose="020F0502020204030204" pitchFamily="34" charset="0"/>
              </a:rPr>
              <a:t>Our History</a:t>
            </a:r>
          </a:p>
          <a:p>
            <a:pPr lvl="1">
              <a:buClrTx/>
            </a:pPr>
            <a:r>
              <a:rPr lang="en-US" sz="2800" dirty="0">
                <a:solidFill>
                  <a:schemeClr val="tx1"/>
                </a:solidFill>
                <a:latin typeface="Calibri" panose="020F0502020204030204" pitchFamily="34" charset="0"/>
                <a:cs typeface="Calibri" panose="020F0502020204030204" pitchFamily="34" charset="0"/>
              </a:rPr>
              <a:t>Commitment to Integrated care</a:t>
            </a:r>
          </a:p>
          <a:p>
            <a:pPr lvl="1">
              <a:buClrTx/>
            </a:pPr>
            <a:r>
              <a:rPr lang="en-US" sz="2800" dirty="0">
                <a:solidFill>
                  <a:schemeClr val="tx1"/>
                </a:solidFill>
                <a:latin typeface="Calibri" panose="020F0502020204030204" pitchFamily="34" charset="0"/>
                <a:cs typeface="Calibri" panose="020F0502020204030204" pitchFamily="34" charset="0"/>
              </a:rPr>
              <a:t>Future of Behavioral Health</a:t>
            </a:r>
          </a:p>
          <a:p>
            <a:pPr marL="457200" lvl="1" indent="0">
              <a:buClrTx/>
              <a:buNone/>
            </a:pPr>
            <a:endParaRPr lang="en-US" dirty="0">
              <a:solidFill>
                <a:srgbClr val="0070C0"/>
              </a:solidFill>
              <a:latin typeface="Calibri" panose="020F0502020204030204" pitchFamily="34" charset="0"/>
              <a:cs typeface="Calibri" panose="020F0502020204030204" pitchFamily="34" charset="0"/>
            </a:endParaRPr>
          </a:p>
          <a:p>
            <a:pPr marL="457200" lvl="1" indent="0">
              <a:buClrTx/>
              <a:buNone/>
            </a:pPr>
            <a:endParaRPr lang="en-US" dirty="0">
              <a:solidFill>
                <a:srgbClr val="0070C0"/>
              </a:solidFill>
              <a:latin typeface="Calibri" panose="020F0502020204030204" pitchFamily="34" charset="0"/>
              <a:cs typeface="Calibri" panose="020F0502020204030204" pitchFamily="34" charset="0"/>
            </a:endParaRPr>
          </a:p>
          <a:p>
            <a:pPr marL="457200" lvl="1" indent="0">
              <a:buNone/>
            </a:pPr>
            <a:endParaRPr lang="en-US" kern="1200" dirty="0">
              <a:solidFill>
                <a:srgbClr val="0070C0"/>
              </a:solidFill>
              <a:latin typeface="Open Sans Extrabold"/>
              <a:cs typeface="+mn-cs"/>
            </a:endParaRPr>
          </a:p>
          <a:p>
            <a:pPr marL="0" indent="0">
              <a:buNone/>
            </a:pPr>
            <a:endParaRPr lang="en-US" dirty="0">
              <a:latin typeface="Open Sans Extrabold"/>
            </a:endParaRPr>
          </a:p>
        </p:txBody>
      </p:sp>
      <p:sp>
        <p:nvSpPr>
          <p:cNvPr id="4" name="Slide Number Placeholder 3">
            <a:extLst>
              <a:ext uri="{FF2B5EF4-FFF2-40B4-BE49-F238E27FC236}">
                <a16:creationId xmlns:a16="http://schemas.microsoft.com/office/drawing/2014/main" id="{016B11BB-717B-4F89-A494-612E183AF86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355955-99AD-2C47-AB89-1E2F3C8FB03C}" type="slidenum">
              <a:rPr kumimoji="0" lang="en-US" sz="1000" b="0" i="0" u="none" strike="noStrike" kern="1200" cap="none" spc="0" normalizeH="0" baseline="0" noProof="0" smtClean="0">
                <a:ln>
                  <a:noFill/>
                </a:ln>
                <a:solidFill>
                  <a:prstClr val="black"/>
                </a:solidFill>
                <a:effectLst/>
                <a:uLnTx/>
                <a:uFillTx/>
                <a:latin typeface="Tahoma" charset="0"/>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prstClr val="black"/>
              </a:solidFill>
              <a:effectLst/>
              <a:uLnTx/>
              <a:uFillTx/>
              <a:latin typeface="Tahoma" charset="0"/>
              <a:ea typeface="ＭＳ Ｐゴシック"/>
              <a:cs typeface="+mn-cs"/>
            </a:endParaRPr>
          </a:p>
        </p:txBody>
      </p:sp>
      <p:pic>
        <p:nvPicPr>
          <p:cNvPr id="2052" name="Picture 4" descr="integrated care jigsaw">
            <a:extLst>
              <a:ext uri="{FF2B5EF4-FFF2-40B4-BE49-F238E27FC236}">
                <a16:creationId xmlns:a16="http://schemas.microsoft.com/office/drawing/2014/main" id="{828DEA7C-ED21-4881-BA22-192E6F02F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12918"/>
            <a:ext cx="5395467" cy="303216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062617D-F589-1130-D15D-9A39AA5A5862}"/>
              </a:ext>
            </a:extLst>
          </p:cNvPr>
          <p:cNvSpPr/>
          <p:nvPr/>
        </p:nvSpPr>
        <p:spPr bwMode="auto">
          <a:xfrm>
            <a:off x="101600" y="6307282"/>
            <a:ext cx="2464955" cy="476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6" name="Picture 5" descr="A group of people in a circle&#10;&#10;Description automatically generated">
            <a:extLst>
              <a:ext uri="{FF2B5EF4-FFF2-40B4-BE49-F238E27FC236}">
                <a16:creationId xmlns:a16="http://schemas.microsoft.com/office/drawing/2014/main" id="{1606E808-FCD2-1E53-4114-DDDACA2B3F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7242"/>
            <a:ext cx="613289" cy="590575"/>
          </a:xfrm>
          <a:prstGeom prst="rect">
            <a:avLst/>
          </a:prstGeom>
        </p:spPr>
      </p:pic>
    </p:spTree>
    <p:extLst>
      <p:ext uri="{BB962C8B-B14F-4D97-AF65-F5344CB8AC3E}">
        <p14:creationId xmlns:p14="http://schemas.microsoft.com/office/powerpoint/2010/main" val="1688204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40E24-44A9-4086-9101-1CD45A33F09D}"/>
              </a:ext>
            </a:extLst>
          </p:cNvPr>
          <p:cNvSpPr>
            <a:spLocks noGrp="1"/>
          </p:cNvSpPr>
          <p:nvPr>
            <p:ph type="title"/>
          </p:nvPr>
        </p:nvSpPr>
        <p:spPr/>
        <p:txBody>
          <a:bodyPr/>
          <a:lstStyle/>
          <a:p>
            <a:pPr algn="ctr"/>
            <a:r>
              <a:rPr lang="en-US" b="1" dirty="0">
                <a:solidFill>
                  <a:schemeClr val="bg1"/>
                </a:solidFill>
              </a:rPr>
              <a:t>CERTIFIED COMMUNITY BEHAVIORAL HEALTH CLINIC</a:t>
            </a:r>
          </a:p>
        </p:txBody>
      </p:sp>
      <p:sp>
        <p:nvSpPr>
          <p:cNvPr id="4" name="Slide Number Placeholder 3">
            <a:extLst>
              <a:ext uri="{FF2B5EF4-FFF2-40B4-BE49-F238E27FC236}">
                <a16:creationId xmlns:a16="http://schemas.microsoft.com/office/drawing/2014/main" id="{B0695418-8211-4DDA-80BB-0AB4B0DC0AC5}"/>
              </a:ext>
            </a:extLst>
          </p:cNvPr>
          <p:cNvSpPr>
            <a:spLocks noGrp="1"/>
          </p:cNvSpPr>
          <p:nvPr>
            <p:ph type="sldNum" sz="quarter" idx="10"/>
          </p:nvPr>
        </p:nvSpPr>
        <p:spPr/>
        <p:txBody>
          <a:bodyPr/>
          <a:lstStyle/>
          <a:p>
            <a:pPr>
              <a:defRPr/>
            </a:pPr>
            <a:fld id="{36355955-99AD-2C47-AB89-1E2F3C8FB03C}" type="slidenum">
              <a:rPr lang="en-US" smtClean="0"/>
              <a:pPr>
                <a:defRPr/>
              </a:pPr>
              <a:t>5</a:t>
            </a:fld>
            <a:endParaRPr lang="en-US" dirty="0"/>
          </a:p>
        </p:txBody>
      </p:sp>
      <p:pic>
        <p:nvPicPr>
          <p:cNvPr id="3074" name="Picture 2" descr="Inside Behavioral Health: What is a CCBHC? | Patagonia Health EHR">
            <a:extLst>
              <a:ext uri="{FF2B5EF4-FFF2-40B4-BE49-F238E27FC236}">
                <a16:creationId xmlns:a16="http://schemas.microsoft.com/office/drawing/2014/main" id="{1E92348B-B2B4-44D8-993A-97A0D006817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0169" y="1137608"/>
            <a:ext cx="5299113" cy="496103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C7F8A6C-739D-4687-854B-F02D7047F5AD}"/>
              </a:ext>
            </a:extLst>
          </p:cNvPr>
          <p:cNvSpPr/>
          <p:nvPr/>
        </p:nvSpPr>
        <p:spPr>
          <a:xfrm>
            <a:off x="5394593" y="1245869"/>
            <a:ext cx="6687238" cy="4961038"/>
          </a:xfrm>
          <a:prstGeom prst="rect">
            <a:avLst/>
          </a:prstGeom>
        </p:spPr>
        <p:txBody>
          <a:bodyPr wrap="square">
            <a:spAutoFit/>
          </a:bodyPr>
          <a:lstStyle/>
          <a:p>
            <a:pPr marL="342900" lvl="0" indent="-342900" eaLnBrk="0" fontAlgn="base" hangingPunct="0">
              <a:spcBef>
                <a:spcPct val="40000"/>
              </a:spcBef>
              <a:spcAft>
                <a:spcPts val="1800"/>
              </a:spcAft>
              <a:buClr>
                <a:srgbClr val="0070C0"/>
              </a:buClr>
              <a:buSzPct val="75000"/>
              <a:buFont typeface="Wingdings" panose="05000000000000000000" pitchFamily="2" charset="2"/>
              <a:buChar char="v"/>
            </a:pPr>
            <a:r>
              <a:rPr lang="en-US" sz="2400" kern="0" dirty="0">
                <a:latin typeface="Calibri" panose="020F0502020204030204" pitchFamily="34" charset="0"/>
                <a:cs typeface="Calibri" panose="020F0502020204030204" pitchFamily="34" charset="0"/>
              </a:rPr>
              <a:t>Provides access to services regardless of ability to pay</a:t>
            </a:r>
            <a:endParaRPr lang="en-US" sz="2400" kern="0" dirty="0">
              <a:latin typeface="Calibri" panose="020F0502020204030204" pitchFamily="34" charset="0"/>
              <a:ea typeface="Open Sans" panose="020B0606030504020204" pitchFamily="34" charset="0"/>
              <a:cs typeface="Calibri" panose="020F0502020204030204" pitchFamily="34" charset="0"/>
            </a:endParaRPr>
          </a:p>
          <a:p>
            <a:pPr marL="342900" lvl="0" indent="-342900" eaLnBrk="0" fontAlgn="base" hangingPunct="0">
              <a:spcBef>
                <a:spcPct val="40000"/>
              </a:spcBef>
              <a:spcAft>
                <a:spcPts val="1800"/>
              </a:spcAft>
              <a:buClr>
                <a:srgbClr val="0070C0"/>
              </a:buClr>
              <a:buSzPct val="75000"/>
              <a:buFont typeface="Wingdings" panose="05000000000000000000" pitchFamily="2" charset="2"/>
              <a:buChar char="v"/>
              <a:defRPr/>
            </a:pPr>
            <a:r>
              <a:rPr lang="en-US" sz="2400" kern="0" dirty="0">
                <a:latin typeface="Calibri" panose="020F0502020204030204" pitchFamily="34" charset="0"/>
                <a:ea typeface="Open Sans" panose="020B0606030504020204" pitchFamily="34" charset="0"/>
                <a:cs typeface="Calibri" panose="020F0502020204030204" pitchFamily="34" charset="0"/>
              </a:rPr>
              <a:t>Comprehensive, integrated care and service array to improve overall health</a:t>
            </a:r>
          </a:p>
          <a:p>
            <a:pPr marL="342900" lvl="0" indent="-342900" eaLnBrk="0" fontAlgn="base" hangingPunct="0">
              <a:spcBef>
                <a:spcPct val="40000"/>
              </a:spcBef>
              <a:spcAft>
                <a:spcPts val="1800"/>
              </a:spcAft>
              <a:buClr>
                <a:srgbClr val="0070C0"/>
              </a:buClr>
              <a:buSzPct val="75000"/>
              <a:buFont typeface="Wingdings" panose="05000000000000000000" pitchFamily="2" charset="2"/>
              <a:buChar char="v"/>
              <a:defRPr/>
            </a:pPr>
            <a:r>
              <a:rPr lang="en-US" sz="2400" kern="0" dirty="0">
                <a:latin typeface="Calibri" panose="020F0502020204030204" pitchFamily="34" charset="0"/>
                <a:cs typeface="Calibri" panose="020F0502020204030204" pitchFamily="34" charset="0"/>
              </a:rPr>
              <a:t>Care coordination</a:t>
            </a:r>
          </a:p>
          <a:p>
            <a:pPr marL="342900" lvl="0" indent="-342900" eaLnBrk="0" fontAlgn="base" hangingPunct="0">
              <a:spcBef>
                <a:spcPct val="40000"/>
              </a:spcBef>
              <a:spcAft>
                <a:spcPts val="1800"/>
              </a:spcAft>
              <a:buClr>
                <a:srgbClr val="0070C0"/>
              </a:buClr>
              <a:buSzPct val="75000"/>
              <a:buFont typeface="Wingdings" panose="05000000000000000000" pitchFamily="2" charset="2"/>
              <a:buChar char="v"/>
              <a:defRPr/>
            </a:pPr>
            <a:r>
              <a:rPr lang="en-US" sz="2400" kern="0" dirty="0">
                <a:latin typeface="Calibri" panose="020F0502020204030204" pitchFamily="34" charset="0"/>
                <a:cs typeface="Calibri" panose="020F0502020204030204" pitchFamily="34" charset="0"/>
              </a:rPr>
              <a:t>Peer Support</a:t>
            </a:r>
          </a:p>
          <a:p>
            <a:pPr marL="342900" lvl="0" indent="-342900" eaLnBrk="0" fontAlgn="base" hangingPunct="0">
              <a:spcBef>
                <a:spcPct val="40000"/>
              </a:spcBef>
              <a:spcAft>
                <a:spcPts val="1800"/>
              </a:spcAft>
              <a:buClr>
                <a:srgbClr val="0070C0"/>
              </a:buClr>
              <a:buSzPct val="75000"/>
              <a:buFont typeface="Wingdings" panose="05000000000000000000" pitchFamily="2" charset="2"/>
              <a:buChar char="v"/>
            </a:pPr>
            <a:r>
              <a:rPr lang="en-US" sz="2400" kern="0" dirty="0">
                <a:latin typeface="Calibri" panose="020F0502020204030204" pitchFamily="34" charset="0"/>
                <a:cs typeface="Calibri" panose="020F0502020204030204" pitchFamily="34" charset="0"/>
              </a:rPr>
              <a:t>Standardized outcomes lead to increased quality</a:t>
            </a:r>
          </a:p>
          <a:p>
            <a:pPr marL="342900" lvl="0" indent="-342900" eaLnBrk="0" fontAlgn="base" hangingPunct="0">
              <a:lnSpc>
                <a:spcPct val="105000"/>
              </a:lnSpc>
              <a:spcBef>
                <a:spcPct val="40000"/>
              </a:spcBef>
              <a:spcAft>
                <a:spcPct val="0"/>
              </a:spcAft>
              <a:buClr>
                <a:srgbClr val="0070C0"/>
              </a:buClr>
              <a:buSzPct val="75000"/>
              <a:buFont typeface="Wingdings" panose="05000000000000000000" pitchFamily="2" charset="2"/>
              <a:buChar char="v"/>
            </a:pPr>
            <a:r>
              <a:rPr lang="en-US" sz="2400" kern="0" dirty="0">
                <a:latin typeface="Calibri" panose="020F0502020204030204" pitchFamily="34" charset="0"/>
                <a:cs typeface="Calibri" panose="020F0502020204030204" pitchFamily="34" charset="0"/>
              </a:rPr>
              <a:t>Development of partnerships &amp; collaborations</a:t>
            </a:r>
          </a:p>
        </p:txBody>
      </p:sp>
      <p:sp>
        <p:nvSpPr>
          <p:cNvPr id="3" name="Rectangle 2">
            <a:extLst>
              <a:ext uri="{FF2B5EF4-FFF2-40B4-BE49-F238E27FC236}">
                <a16:creationId xmlns:a16="http://schemas.microsoft.com/office/drawing/2014/main" id="{DD679C76-6958-5BF3-3B60-1586E3988BC1}"/>
              </a:ext>
            </a:extLst>
          </p:cNvPr>
          <p:cNvSpPr/>
          <p:nvPr/>
        </p:nvSpPr>
        <p:spPr bwMode="auto">
          <a:xfrm>
            <a:off x="101600" y="6307282"/>
            <a:ext cx="2464955" cy="476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6" name="Picture 5" descr="A group of people in a circle&#10;&#10;Description automatically generated">
            <a:extLst>
              <a:ext uri="{FF2B5EF4-FFF2-40B4-BE49-F238E27FC236}">
                <a16:creationId xmlns:a16="http://schemas.microsoft.com/office/drawing/2014/main" id="{6229C8A2-3948-C6CD-3012-CA6DEE528E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47242"/>
            <a:ext cx="613289" cy="590575"/>
          </a:xfrm>
          <a:prstGeom prst="rect">
            <a:avLst/>
          </a:prstGeom>
        </p:spPr>
      </p:pic>
    </p:spTree>
    <p:extLst>
      <p:ext uri="{BB962C8B-B14F-4D97-AF65-F5344CB8AC3E}">
        <p14:creationId xmlns:p14="http://schemas.microsoft.com/office/powerpoint/2010/main" val="91803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5B846-C1AD-455D-9F5A-FF3A7A597D9C}"/>
              </a:ext>
            </a:extLst>
          </p:cNvPr>
          <p:cNvSpPr>
            <a:spLocks noGrp="1"/>
          </p:cNvSpPr>
          <p:nvPr>
            <p:ph type="title"/>
          </p:nvPr>
        </p:nvSpPr>
        <p:spPr/>
        <p:txBody>
          <a:bodyPr/>
          <a:lstStyle/>
          <a:p>
            <a:pPr algn="ctr"/>
            <a:r>
              <a:rPr lang="en-US" b="1" dirty="0">
                <a:solidFill>
                  <a:schemeClr val="bg1"/>
                </a:solidFill>
                <a:latin typeface="Open Sans" panose="020B0606030504020204"/>
              </a:rPr>
              <a:t>9 Types of </a:t>
            </a:r>
            <a:r>
              <a:rPr lang="en-US" b="1" dirty="0" err="1">
                <a:solidFill>
                  <a:schemeClr val="bg1"/>
                </a:solidFill>
                <a:latin typeface="Open Sans" panose="020B0606030504020204"/>
              </a:rPr>
              <a:t>CCBHC</a:t>
            </a:r>
            <a:r>
              <a:rPr lang="en-US" b="1" dirty="0">
                <a:solidFill>
                  <a:schemeClr val="bg1"/>
                </a:solidFill>
                <a:latin typeface="Open Sans" panose="020B0606030504020204"/>
              </a:rPr>
              <a:t> Services Required</a:t>
            </a:r>
          </a:p>
        </p:txBody>
      </p:sp>
      <p:sp>
        <p:nvSpPr>
          <p:cNvPr id="3" name="Content Placeholder 2">
            <a:extLst>
              <a:ext uri="{FF2B5EF4-FFF2-40B4-BE49-F238E27FC236}">
                <a16:creationId xmlns:a16="http://schemas.microsoft.com/office/drawing/2014/main" id="{94000B79-B6D2-41A5-BA2B-EB7D97820D9D}"/>
              </a:ext>
            </a:extLst>
          </p:cNvPr>
          <p:cNvSpPr>
            <a:spLocks noGrp="1"/>
          </p:cNvSpPr>
          <p:nvPr>
            <p:ph sz="half" idx="1"/>
          </p:nvPr>
        </p:nvSpPr>
        <p:spPr/>
        <p:txBody>
          <a:bodyPr/>
          <a:lstStyle/>
          <a:p>
            <a:pPr marL="457200" indent="-457200">
              <a:buFont typeface="Calibri" panose="020F0502020204030204" pitchFamily="34" charset="0"/>
              <a:buAutoNum type="arabicPeriod"/>
            </a:pPr>
            <a:r>
              <a:rPr lang="en-US" alt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Crisis mental health and addiction services</a:t>
            </a:r>
          </a:p>
          <a:p>
            <a:pPr marL="457200" indent="-457200">
              <a:buFont typeface="Calibri" panose="020F0502020204030204" pitchFamily="34" charset="0"/>
              <a:buAutoNum type="arabicPeriod"/>
            </a:pPr>
            <a:r>
              <a:rPr lang="en-US" alt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Screening, assessment and diagnosis, including risk assessment</a:t>
            </a:r>
          </a:p>
          <a:p>
            <a:pPr marL="457200" indent="-457200">
              <a:buFont typeface="Calibri" panose="020F0502020204030204" pitchFamily="34" charset="0"/>
              <a:buAutoNum type="arabicPeriod"/>
            </a:pPr>
            <a:r>
              <a:rPr lang="en-US" alt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Person and Family-centered treatment planning</a:t>
            </a:r>
          </a:p>
          <a:p>
            <a:pPr marL="457200" indent="-457200">
              <a:buFont typeface="Calibri" panose="020F0502020204030204" pitchFamily="34" charset="0"/>
              <a:buAutoNum type="arabicPeriod"/>
            </a:pPr>
            <a:r>
              <a:rPr lang="en-US" alt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Direct provision of outpatient mental health and substance use services</a:t>
            </a:r>
          </a:p>
          <a:p>
            <a:pPr marL="457200" indent="-457200">
              <a:buFont typeface="Calibri" panose="020F0502020204030204" pitchFamily="34" charset="0"/>
              <a:buAutoNum type="arabicPeriod"/>
            </a:pPr>
            <a:r>
              <a:rPr lang="en-US" alt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Outpatient primary care screening and monitoring of key health indicators and health risk</a:t>
            </a:r>
          </a:p>
          <a:p>
            <a:pPr marL="457200" indent="-457200">
              <a:buFont typeface="Calibri" panose="020F0502020204030204" pitchFamily="34" charset="0"/>
              <a:buAutoNum type="arabicPeriod"/>
            </a:pPr>
            <a:r>
              <a:rPr lang="en-US" alt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Targeted case management</a:t>
            </a:r>
          </a:p>
          <a:p>
            <a:pPr marL="457200" indent="-457200">
              <a:buFont typeface="Calibri" panose="020F0502020204030204" pitchFamily="34" charset="0"/>
              <a:buAutoNum type="arabicPeriod"/>
            </a:pPr>
            <a:r>
              <a:rPr lang="en-US" alt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Psychiatric rehabilitation services</a:t>
            </a:r>
          </a:p>
          <a:p>
            <a:pPr marL="457200" indent="-457200">
              <a:buFont typeface="Calibri" panose="020F0502020204030204" pitchFamily="34" charset="0"/>
              <a:buAutoNum type="arabicPeriod"/>
            </a:pPr>
            <a:r>
              <a:rPr lang="en-US" alt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Peer support and counselor services and family supports</a:t>
            </a:r>
          </a:p>
          <a:p>
            <a:pPr marL="457200" indent="-457200">
              <a:buFont typeface="Calibri" panose="020F0502020204030204" pitchFamily="34" charset="0"/>
              <a:buAutoNum type="arabicPeriod"/>
            </a:pPr>
            <a:r>
              <a:rPr lang="en-US" alt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Intensive, community-based mental health care for members of the armed forces and veterans, particularly those in rural areas</a:t>
            </a:r>
          </a:p>
          <a:p>
            <a:pPr>
              <a:buFont typeface="+mj-lt"/>
              <a:buAutoNum type="arabicPeriod"/>
            </a:pPr>
            <a:endParaRPr lang="en-US" sz="1800" dirty="0"/>
          </a:p>
        </p:txBody>
      </p:sp>
      <p:sp>
        <p:nvSpPr>
          <p:cNvPr id="4" name="Slide Number Placeholder 3">
            <a:extLst>
              <a:ext uri="{FF2B5EF4-FFF2-40B4-BE49-F238E27FC236}">
                <a16:creationId xmlns:a16="http://schemas.microsoft.com/office/drawing/2014/main" id="{D39BB903-988E-4AA1-A160-DA24D751A503}"/>
              </a:ext>
            </a:extLst>
          </p:cNvPr>
          <p:cNvSpPr>
            <a:spLocks noGrp="1"/>
          </p:cNvSpPr>
          <p:nvPr>
            <p:ph type="sldNum" sz="quarter" idx="10"/>
          </p:nvPr>
        </p:nvSpPr>
        <p:spPr/>
        <p:txBody>
          <a:bodyPr/>
          <a:lstStyle/>
          <a:p>
            <a:pPr>
              <a:defRPr/>
            </a:pPr>
            <a:fld id="{36355955-99AD-2C47-AB89-1E2F3C8FB03C}" type="slidenum">
              <a:rPr lang="en-US" smtClean="0"/>
              <a:pPr>
                <a:defRPr/>
              </a:pPr>
              <a:t>6</a:t>
            </a:fld>
            <a:endParaRPr lang="en-US" dirty="0"/>
          </a:p>
        </p:txBody>
      </p:sp>
      <p:sp>
        <p:nvSpPr>
          <p:cNvPr id="5" name="Rectangle 4">
            <a:extLst>
              <a:ext uri="{FF2B5EF4-FFF2-40B4-BE49-F238E27FC236}">
                <a16:creationId xmlns:a16="http://schemas.microsoft.com/office/drawing/2014/main" id="{37A7D9F8-6CB3-ADD0-62C9-218D332B6DA9}"/>
              </a:ext>
            </a:extLst>
          </p:cNvPr>
          <p:cNvSpPr/>
          <p:nvPr/>
        </p:nvSpPr>
        <p:spPr bwMode="auto">
          <a:xfrm>
            <a:off x="101600" y="6307282"/>
            <a:ext cx="2464955" cy="476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6" name="Picture 5" descr="A group of people in a circle&#10;&#10;Description automatically generated">
            <a:extLst>
              <a:ext uri="{FF2B5EF4-FFF2-40B4-BE49-F238E27FC236}">
                <a16:creationId xmlns:a16="http://schemas.microsoft.com/office/drawing/2014/main" id="{A63CE8EA-82D3-EE33-A229-C02375397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7242"/>
            <a:ext cx="613289" cy="590575"/>
          </a:xfrm>
          <a:prstGeom prst="rect">
            <a:avLst/>
          </a:prstGeom>
        </p:spPr>
      </p:pic>
    </p:spTree>
    <p:extLst>
      <p:ext uri="{BB962C8B-B14F-4D97-AF65-F5344CB8AC3E}">
        <p14:creationId xmlns:p14="http://schemas.microsoft.com/office/powerpoint/2010/main" val="2401280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CBB7B-920F-4582-8A07-9B70581DA6DC}"/>
              </a:ext>
            </a:extLst>
          </p:cNvPr>
          <p:cNvSpPr>
            <a:spLocks noGrp="1"/>
          </p:cNvSpPr>
          <p:nvPr>
            <p:ph type="title"/>
          </p:nvPr>
        </p:nvSpPr>
        <p:spPr/>
        <p:txBody>
          <a:bodyPr/>
          <a:lstStyle/>
          <a:p>
            <a:pPr algn="ctr"/>
            <a:r>
              <a:rPr lang="en-US" b="1" dirty="0">
                <a:solidFill>
                  <a:schemeClr val="bg1"/>
                </a:solidFill>
              </a:rPr>
              <a:t>JUDSON CENTER’S CCBHC</a:t>
            </a:r>
          </a:p>
        </p:txBody>
      </p:sp>
      <p:sp>
        <p:nvSpPr>
          <p:cNvPr id="3" name="Content Placeholder 2">
            <a:extLst>
              <a:ext uri="{FF2B5EF4-FFF2-40B4-BE49-F238E27FC236}">
                <a16:creationId xmlns:a16="http://schemas.microsoft.com/office/drawing/2014/main" id="{2FBC40EE-C6BF-4CDB-8F21-CE5919D820B4}"/>
              </a:ext>
            </a:extLst>
          </p:cNvPr>
          <p:cNvSpPr>
            <a:spLocks noGrp="1"/>
          </p:cNvSpPr>
          <p:nvPr>
            <p:ph sz="half" idx="1"/>
          </p:nvPr>
        </p:nvSpPr>
        <p:spPr>
          <a:xfrm>
            <a:off x="590550" y="1197430"/>
            <a:ext cx="11010900" cy="4865913"/>
          </a:xfrm>
        </p:spPr>
        <p:txBody>
          <a:bodyPr/>
          <a:lstStyle/>
          <a:p>
            <a:pPr marL="347472" lvl="1" indent="-347472">
              <a:lnSpc>
                <a:spcPct val="105000"/>
              </a:lnSpc>
              <a:spcBef>
                <a:spcPts val="48"/>
              </a:spcBef>
              <a:buFont typeface="Wingdings" panose="05000000000000000000" pitchFamily="2" charset="2"/>
              <a:buChar char="v"/>
            </a:pPr>
            <a:r>
              <a:rPr lang="en-US" sz="2800" dirty="0">
                <a:solidFill>
                  <a:schemeClr val="tx1"/>
                </a:solidFill>
              </a:rPr>
              <a:t>Expand access to underserved, uninsured and underinsured</a:t>
            </a:r>
          </a:p>
          <a:p>
            <a:pPr marL="0" lvl="1" indent="0">
              <a:lnSpc>
                <a:spcPct val="105000"/>
              </a:lnSpc>
              <a:spcBef>
                <a:spcPts val="48"/>
              </a:spcBef>
              <a:buNone/>
            </a:pPr>
            <a:endParaRPr lang="en-US" sz="1200" dirty="0">
              <a:solidFill>
                <a:schemeClr val="tx1"/>
              </a:solidFill>
            </a:endParaRPr>
          </a:p>
          <a:p>
            <a:pPr marL="347472" lvl="1" indent="-347472">
              <a:lnSpc>
                <a:spcPct val="105000"/>
              </a:lnSpc>
              <a:spcBef>
                <a:spcPts val="48"/>
              </a:spcBef>
              <a:buFont typeface="Wingdings" panose="05000000000000000000" pitchFamily="2" charset="2"/>
              <a:buChar char="v"/>
            </a:pPr>
            <a:r>
              <a:rPr lang="en-US" sz="2800" dirty="0">
                <a:solidFill>
                  <a:schemeClr val="tx1"/>
                </a:solidFill>
              </a:rPr>
              <a:t>Whole person health</a:t>
            </a:r>
          </a:p>
          <a:p>
            <a:pPr lvl="1"/>
            <a:r>
              <a:rPr lang="en-US" sz="2800" dirty="0">
                <a:solidFill>
                  <a:schemeClr val="tx1"/>
                </a:solidFill>
              </a:rPr>
              <a:t>Primary care coordination and health screenings</a:t>
            </a:r>
          </a:p>
          <a:p>
            <a:pPr marL="457200" lvl="1" indent="0">
              <a:buNone/>
            </a:pPr>
            <a:endParaRPr lang="en-US" sz="1100" dirty="0">
              <a:solidFill>
                <a:schemeClr val="tx1"/>
              </a:solidFill>
            </a:endParaRPr>
          </a:p>
          <a:p>
            <a:pPr marL="347472" lvl="1" indent="-347472">
              <a:lnSpc>
                <a:spcPct val="105000"/>
              </a:lnSpc>
              <a:spcBef>
                <a:spcPts val="48"/>
              </a:spcBef>
              <a:buFont typeface="Wingdings" panose="05000000000000000000" pitchFamily="2" charset="2"/>
              <a:buChar char="v"/>
            </a:pPr>
            <a:r>
              <a:rPr lang="en-US" sz="2800" dirty="0">
                <a:solidFill>
                  <a:schemeClr val="tx1"/>
                </a:solidFill>
              </a:rPr>
              <a:t>Care coordination </a:t>
            </a:r>
          </a:p>
          <a:p>
            <a:r>
              <a:rPr lang="en-US" dirty="0">
                <a:solidFill>
                  <a:schemeClr val="tx1"/>
                </a:solidFill>
              </a:rPr>
              <a:t>Peer Support/Case Management</a:t>
            </a:r>
          </a:p>
          <a:p>
            <a:r>
              <a:rPr lang="en-US" dirty="0">
                <a:solidFill>
                  <a:schemeClr val="tx1"/>
                </a:solidFill>
              </a:rPr>
              <a:t>Expanded into MAT and Substance Use Disorder Treatment</a:t>
            </a:r>
          </a:p>
          <a:p>
            <a:r>
              <a:rPr lang="en-US" dirty="0">
                <a:solidFill>
                  <a:schemeClr val="tx1"/>
                </a:solidFill>
              </a:rPr>
              <a:t>Partnerships</a:t>
            </a:r>
          </a:p>
          <a:p>
            <a:r>
              <a:rPr lang="en-US" dirty="0">
                <a:solidFill>
                  <a:schemeClr val="tx1"/>
                </a:solidFill>
              </a:rPr>
              <a:t>Off-site services</a:t>
            </a:r>
          </a:p>
          <a:p>
            <a:pPr marL="0" indent="0">
              <a:buNone/>
            </a:pPr>
            <a:endParaRPr lang="en-US" dirty="0"/>
          </a:p>
        </p:txBody>
      </p:sp>
      <p:sp>
        <p:nvSpPr>
          <p:cNvPr id="4" name="Slide Number Placeholder 3">
            <a:extLst>
              <a:ext uri="{FF2B5EF4-FFF2-40B4-BE49-F238E27FC236}">
                <a16:creationId xmlns:a16="http://schemas.microsoft.com/office/drawing/2014/main" id="{DD8FABC8-B819-40AC-806E-5702873B9439}"/>
              </a:ext>
            </a:extLst>
          </p:cNvPr>
          <p:cNvSpPr>
            <a:spLocks noGrp="1"/>
          </p:cNvSpPr>
          <p:nvPr>
            <p:ph type="sldNum" sz="quarter" idx="10"/>
          </p:nvPr>
        </p:nvSpPr>
        <p:spPr/>
        <p:txBody>
          <a:bodyPr/>
          <a:lstStyle/>
          <a:p>
            <a:pPr>
              <a:defRPr/>
            </a:pPr>
            <a:fld id="{36355955-99AD-2C47-AB89-1E2F3C8FB03C}" type="slidenum">
              <a:rPr lang="en-US" smtClean="0"/>
              <a:pPr>
                <a:defRPr/>
              </a:pPr>
              <a:t>7</a:t>
            </a:fld>
            <a:endParaRPr lang="en-US" dirty="0"/>
          </a:p>
        </p:txBody>
      </p:sp>
      <p:sp>
        <p:nvSpPr>
          <p:cNvPr id="5" name="Rectangle 4">
            <a:extLst>
              <a:ext uri="{FF2B5EF4-FFF2-40B4-BE49-F238E27FC236}">
                <a16:creationId xmlns:a16="http://schemas.microsoft.com/office/drawing/2014/main" id="{1F46E181-9A48-050F-914A-1603CB5AC854}"/>
              </a:ext>
            </a:extLst>
          </p:cNvPr>
          <p:cNvSpPr/>
          <p:nvPr/>
        </p:nvSpPr>
        <p:spPr bwMode="auto">
          <a:xfrm>
            <a:off x="101600" y="6307282"/>
            <a:ext cx="2464955" cy="476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6" name="Picture 5" descr="A group of people in a circle&#10;&#10;Description automatically generated">
            <a:extLst>
              <a:ext uri="{FF2B5EF4-FFF2-40B4-BE49-F238E27FC236}">
                <a16:creationId xmlns:a16="http://schemas.microsoft.com/office/drawing/2014/main" id="{3232E66B-C89C-8350-455D-787CC2DF7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7242"/>
            <a:ext cx="613289" cy="590575"/>
          </a:xfrm>
          <a:prstGeom prst="rect">
            <a:avLst/>
          </a:prstGeom>
        </p:spPr>
      </p:pic>
    </p:spTree>
    <p:extLst>
      <p:ext uri="{BB962C8B-B14F-4D97-AF65-F5344CB8AC3E}">
        <p14:creationId xmlns:p14="http://schemas.microsoft.com/office/powerpoint/2010/main" val="4039704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BA77C-8C43-44FD-8C93-04556DACD46A}"/>
              </a:ext>
            </a:extLst>
          </p:cNvPr>
          <p:cNvSpPr>
            <a:spLocks noGrp="1"/>
          </p:cNvSpPr>
          <p:nvPr>
            <p:ph type="title"/>
          </p:nvPr>
        </p:nvSpPr>
        <p:spPr/>
        <p:txBody>
          <a:bodyPr/>
          <a:lstStyle/>
          <a:p>
            <a:pPr algn="ctr"/>
            <a:r>
              <a:rPr lang="en-US" b="1" kern="1200" dirty="0">
                <a:solidFill>
                  <a:schemeClr val="bg1"/>
                </a:solidFill>
                <a:cs typeface="Calibri" panose="020F0502020204030204" pitchFamily="34" charset="0"/>
              </a:rPr>
              <a:t>MENTAL ILLNESS AND MORTALITY</a:t>
            </a:r>
            <a:endParaRPr lang="en-US" dirty="0">
              <a:solidFill>
                <a:schemeClr val="bg1"/>
              </a:solidFill>
              <a:cs typeface="Calibri" panose="020F0502020204030204" pitchFamily="34" charset="0"/>
            </a:endParaRPr>
          </a:p>
        </p:txBody>
      </p:sp>
      <p:sp>
        <p:nvSpPr>
          <p:cNvPr id="3" name="Content Placeholder 2">
            <a:extLst>
              <a:ext uri="{FF2B5EF4-FFF2-40B4-BE49-F238E27FC236}">
                <a16:creationId xmlns:a16="http://schemas.microsoft.com/office/drawing/2014/main" id="{44C00609-2D2C-4B85-A83F-E4A2D845EDF6}"/>
              </a:ext>
            </a:extLst>
          </p:cNvPr>
          <p:cNvSpPr>
            <a:spLocks noGrp="1"/>
          </p:cNvSpPr>
          <p:nvPr>
            <p:ph sz="half" idx="1"/>
          </p:nvPr>
        </p:nvSpPr>
        <p:spPr>
          <a:xfrm>
            <a:off x="590550" y="1166738"/>
            <a:ext cx="11010900" cy="4956048"/>
          </a:xfrm>
        </p:spPr>
        <p:txBody>
          <a:bodyPr/>
          <a:lstStyle/>
          <a:p>
            <a:r>
              <a:rPr lang="en-US" sz="2400" dirty="0">
                <a:solidFill>
                  <a:schemeClr val="tx1"/>
                </a:solidFill>
                <a:latin typeface="Calibri" panose="020F0502020204030204" pitchFamily="34" charset="0"/>
              </a:rPr>
              <a:t>Mortality Risk: 2.2 times the general population</a:t>
            </a:r>
          </a:p>
          <a:p>
            <a:r>
              <a:rPr lang="en-US" sz="2400" dirty="0">
                <a:solidFill>
                  <a:schemeClr val="tx1"/>
                </a:solidFill>
                <a:latin typeface="Calibri" panose="020F0502020204030204" pitchFamily="34" charset="0"/>
              </a:rPr>
              <a:t>10-25 years of potential life lost</a:t>
            </a:r>
          </a:p>
          <a:p>
            <a:r>
              <a:rPr lang="en-US" sz="2400" dirty="0">
                <a:solidFill>
                  <a:schemeClr val="tx1"/>
                </a:solidFill>
                <a:latin typeface="Calibri" panose="020F0502020204030204" pitchFamily="34" charset="0"/>
              </a:rPr>
              <a:t>8 million deaths annually</a:t>
            </a:r>
          </a:p>
          <a:p>
            <a:r>
              <a:rPr lang="en-US" sz="2400" dirty="0">
                <a:solidFill>
                  <a:schemeClr val="tx1"/>
                </a:solidFill>
                <a:latin typeface="Calibri" panose="020F0502020204030204" pitchFamily="34" charset="0"/>
                <a:cs typeface="Calibri" panose="020F0502020204030204" pitchFamily="34" charset="0"/>
              </a:rPr>
              <a:t>Mental illness increases the risk of several factors that are known to decrease life expectancy, including</a:t>
            </a:r>
            <a:r>
              <a:rPr lang="en-US" sz="2400" dirty="0">
                <a:solidFill>
                  <a:srgbClr val="141414"/>
                </a:solidFill>
                <a:latin typeface="Calibri" panose="020F0502020204030204" pitchFamily="34" charset="0"/>
                <a:cs typeface="Calibri" panose="020F0502020204030204" pitchFamily="34" charset="0"/>
              </a:rPr>
              <a:t>: </a:t>
            </a:r>
          </a:p>
          <a:p>
            <a:pPr lvl="1"/>
            <a:r>
              <a:rPr lang="en-US" dirty="0">
                <a:solidFill>
                  <a:srgbClr val="141414"/>
                </a:solidFill>
                <a:latin typeface="Calibri" panose="020F0502020204030204" pitchFamily="34" charset="0"/>
                <a:cs typeface="Calibri" panose="020F0502020204030204" pitchFamily="34" charset="0"/>
              </a:rPr>
              <a:t>Chronic health conditions</a:t>
            </a:r>
          </a:p>
          <a:p>
            <a:pPr lvl="1"/>
            <a:r>
              <a:rPr lang="en-US" dirty="0">
                <a:solidFill>
                  <a:srgbClr val="141414"/>
                </a:solidFill>
                <a:latin typeface="Calibri" panose="020F0502020204030204" pitchFamily="34" charset="0"/>
                <a:cs typeface="Calibri" panose="020F0502020204030204" pitchFamily="34" charset="0"/>
              </a:rPr>
              <a:t>Infectious disease</a:t>
            </a:r>
          </a:p>
          <a:p>
            <a:pPr lvl="1"/>
            <a:r>
              <a:rPr lang="en-US" dirty="0">
                <a:solidFill>
                  <a:srgbClr val="141414"/>
                </a:solidFill>
                <a:latin typeface="Calibri" panose="020F0502020204030204" pitchFamily="34" charset="0"/>
                <a:cs typeface="Calibri" panose="020F0502020204030204" pitchFamily="34" charset="0"/>
              </a:rPr>
              <a:t>Poor self-care</a:t>
            </a:r>
          </a:p>
          <a:p>
            <a:pPr lvl="1"/>
            <a:r>
              <a:rPr lang="en-US" dirty="0">
                <a:solidFill>
                  <a:srgbClr val="141414"/>
                </a:solidFill>
                <a:latin typeface="Calibri" panose="020F0502020204030204" pitchFamily="34" charset="0"/>
                <a:cs typeface="Calibri" panose="020F0502020204030204" pitchFamily="34" charset="0"/>
              </a:rPr>
              <a:t>Poverty</a:t>
            </a:r>
          </a:p>
          <a:p>
            <a:pPr lvl="1"/>
            <a:r>
              <a:rPr lang="en-US" dirty="0">
                <a:solidFill>
                  <a:srgbClr val="141414"/>
                </a:solidFill>
                <a:latin typeface="Calibri" panose="020F0502020204030204" pitchFamily="34" charset="0"/>
                <a:cs typeface="Calibri" panose="020F0502020204030204" pitchFamily="34" charset="0"/>
              </a:rPr>
              <a:t>Suicide</a:t>
            </a:r>
          </a:p>
          <a:p>
            <a:pPr marL="115887" indent="0">
              <a:buNone/>
            </a:pPr>
            <a:r>
              <a:rPr lang="en-US" sz="1000" kern="1200" dirty="0">
                <a:solidFill>
                  <a:prstClr val="black"/>
                </a:solidFill>
                <a:latin typeface="Calibri" panose="020F0502020204030204" pitchFamily="34" charset="0"/>
              </a:rPr>
              <a:t>Source:  Walker, E.R., McGee, R.E., Druss, B.G. </a:t>
            </a:r>
            <a:r>
              <a:rPr lang="en-US" sz="1000" i="1" kern="1200" dirty="0">
                <a:solidFill>
                  <a:prstClr val="black"/>
                </a:solidFill>
                <a:latin typeface="Calibri-Italic"/>
              </a:rPr>
              <a:t>JAMA Psychiatry. </a:t>
            </a:r>
            <a:r>
              <a:rPr lang="en-US" sz="1000" kern="1200" dirty="0">
                <a:solidFill>
                  <a:prstClr val="black"/>
                </a:solidFill>
                <a:latin typeface="Calibri" panose="020F0502020204030204" pitchFamily="34" charset="0"/>
              </a:rPr>
              <a:t>Epub, doi:10.1001/jamapsychiatry.2014.2502</a:t>
            </a:r>
            <a:endParaRPr lang="en-US" sz="1000" kern="1200" dirty="0">
              <a:solidFill>
                <a:prstClr val="black"/>
              </a:solidFill>
            </a:endParaRPr>
          </a:p>
          <a:p>
            <a:pPr marL="457200" lvl="1" indent="0">
              <a:buNone/>
            </a:pPr>
            <a:endParaRPr lang="en-US" dirty="0">
              <a:solidFill>
                <a:srgbClr val="141414"/>
              </a:solidFill>
              <a:latin typeface="Calibri" panose="020F0502020204030204" pitchFamily="34" charset="0"/>
              <a:cs typeface="Calibri" panose="020F0502020204030204" pitchFamily="34" charset="0"/>
            </a:endParaRPr>
          </a:p>
          <a:p>
            <a:endParaRPr lang="en-US" dirty="0">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C1151640-63AB-4CB8-B962-ADC3EC73C3D8}"/>
              </a:ext>
            </a:extLst>
          </p:cNvPr>
          <p:cNvSpPr>
            <a:spLocks noGrp="1"/>
          </p:cNvSpPr>
          <p:nvPr>
            <p:ph type="sldNum" sz="quarter" idx="10"/>
          </p:nvPr>
        </p:nvSpPr>
        <p:spPr/>
        <p:txBody>
          <a:bodyPr/>
          <a:lstStyle/>
          <a:p>
            <a:pPr>
              <a:defRPr/>
            </a:pPr>
            <a:fld id="{36355955-99AD-2C47-AB89-1E2F3C8FB03C}" type="slidenum">
              <a:rPr lang="en-US" smtClean="0"/>
              <a:pPr>
                <a:defRPr/>
              </a:pPr>
              <a:t>8</a:t>
            </a:fld>
            <a:endParaRPr lang="en-US" dirty="0"/>
          </a:p>
        </p:txBody>
      </p:sp>
      <p:sp>
        <p:nvSpPr>
          <p:cNvPr id="5" name="Rectangle 4">
            <a:extLst>
              <a:ext uri="{FF2B5EF4-FFF2-40B4-BE49-F238E27FC236}">
                <a16:creationId xmlns:a16="http://schemas.microsoft.com/office/drawing/2014/main" id="{8D5DA4E7-841A-3479-B038-7E9493EA0716}"/>
              </a:ext>
            </a:extLst>
          </p:cNvPr>
          <p:cNvSpPr/>
          <p:nvPr/>
        </p:nvSpPr>
        <p:spPr bwMode="auto">
          <a:xfrm>
            <a:off x="101600" y="6307282"/>
            <a:ext cx="2464955" cy="476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6" name="Picture 5" descr="A group of people in a circle&#10;&#10;Description automatically generated">
            <a:extLst>
              <a:ext uri="{FF2B5EF4-FFF2-40B4-BE49-F238E27FC236}">
                <a16:creationId xmlns:a16="http://schemas.microsoft.com/office/drawing/2014/main" id="{85B7C1DB-8FEA-9713-58D5-3308D8386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7242"/>
            <a:ext cx="613289" cy="590575"/>
          </a:xfrm>
          <a:prstGeom prst="rect">
            <a:avLst/>
          </a:prstGeom>
        </p:spPr>
      </p:pic>
    </p:spTree>
    <p:extLst>
      <p:ext uri="{BB962C8B-B14F-4D97-AF65-F5344CB8AC3E}">
        <p14:creationId xmlns:p14="http://schemas.microsoft.com/office/powerpoint/2010/main" val="1219895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2AD21-1A90-48CB-B3B7-A9896C715B5B}"/>
              </a:ext>
            </a:extLst>
          </p:cNvPr>
          <p:cNvSpPr>
            <a:spLocks noGrp="1"/>
          </p:cNvSpPr>
          <p:nvPr>
            <p:ph type="title"/>
          </p:nvPr>
        </p:nvSpPr>
        <p:spPr>
          <a:xfrm>
            <a:off x="101600" y="9298"/>
            <a:ext cx="12090400" cy="990600"/>
          </a:xfrm>
        </p:spPr>
        <p:txBody>
          <a:bodyPr/>
          <a:lstStyle/>
          <a:p>
            <a:pPr algn="ctr"/>
            <a:r>
              <a:rPr lang="en-US" b="1" dirty="0">
                <a:solidFill>
                  <a:schemeClr val="bg1"/>
                </a:solidFill>
              </a:rPr>
              <a:t>SOME STATISTICS</a:t>
            </a:r>
          </a:p>
        </p:txBody>
      </p:sp>
      <p:sp>
        <p:nvSpPr>
          <p:cNvPr id="3" name="Content Placeholder 2">
            <a:extLst>
              <a:ext uri="{FF2B5EF4-FFF2-40B4-BE49-F238E27FC236}">
                <a16:creationId xmlns:a16="http://schemas.microsoft.com/office/drawing/2014/main" id="{3DCC4997-66CD-4D97-B80A-F0858EE63EBD}"/>
              </a:ext>
            </a:extLst>
          </p:cNvPr>
          <p:cNvSpPr>
            <a:spLocks noGrp="1"/>
          </p:cNvSpPr>
          <p:nvPr>
            <p:ph sz="half" idx="1"/>
          </p:nvPr>
        </p:nvSpPr>
        <p:spPr>
          <a:xfrm>
            <a:off x="426720" y="1153886"/>
            <a:ext cx="11009376" cy="4953000"/>
          </a:xfrm>
        </p:spPr>
        <p:txBody>
          <a:bodyPr/>
          <a:lstStyle/>
          <a:p>
            <a:pPr marL="687388" indent="-457200" eaLnBrk="1">
              <a:spcBef>
                <a:spcPts val="600"/>
              </a:spcBef>
              <a:buSzPct val="100000"/>
              <a:defRPr/>
            </a:pPr>
            <a:r>
              <a:rPr lang="en-US" altLang="en-US" dirty="0">
                <a:solidFill>
                  <a:schemeClr val="tx1"/>
                </a:solidFill>
                <a:ea typeface="Helvetica" charset="0"/>
                <a:cs typeface="Arial" pitchFamily="34" charset="0"/>
                <a:sym typeface="Arial" pitchFamily="34" charset="0"/>
              </a:rPr>
              <a:t>80% of individuals with a behavioral health disorder will visit primary care at least one time in a calendar year</a:t>
            </a:r>
            <a:endParaRPr lang="en-US" altLang="en-US" baseline="30000" dirty="0">
              <a:solidFill>
                <a:schemeClr val="tx1"/>
              </a:solidFill>
              <a:ea typeface="Helvetica" charset="0"/>
              <a:cs typeface="Arial" pitchFamily="34" charset="0"/>
              <a:sym typeface="Arial" pitchFamily="34" charset="0"/>
            </a:endParaRPr>
          </a:p>
          <a:p>
            <a:pPr marL="687388" lvl="0" indent="-457200" eaLnBrk="1">
              <a:spcBef>
                <a:spcPts val="600"/>
              </a:spcBef>
              <a:buSzPct val="100000"/>
              <a:defRPr/>
            </a:pPr>
            <a:r>
              <a:rPr lang="en-US" altLang="en-US" dirty="0">
                <a:solidFill>
                  <a:prstClr val="black"/>
                </a:solidFill>
                <a:ea typeface="Helvetica" charset="0"/>
                <a:cs typeface="Arial" pitchFamily="34" charset="0"/>
                <a:sym typeface="Arial" pitchFamily="34" charset="0"/>
              </a:rPr>
              <a:t>84% of the time, the 10 most common physical complaints have no identifiable organic background</a:t>
            </a:r>
            <a:endParaRPr lang="en-US" altLang="en-US" baseline="30000" dirty="0">
              <a:solidFill>
                <a:prstClr val="black"/>
              </a:solidFill>
              <a:ea typeface="Helvetica" charset="0"/>
              <a:cs typeface="Arial" pitchFamily="34" charset="0"/>
              <a:sym typeface="Arial" pitchFamily="34" charset="0"/>
            </a:endParaRPr>
          </a:p>
          <a:p>
            <a:pPr marL="687388" lvl="0" indent="-457200" eaLnBrk="1">
              <a:spcBef>
                <a:spcPts val="600"/>
              </a:spcBef>
              <a:buSzPct val="100000"/>
              <a:defRPr/>
            </a:pPr>
            <a:r>
              <a:rPr lang="en-US" altLang="en-US" dirty="0">
                <a:solidFill>
                  <a:prstClr val="black"/>
                </a:solidFill>
                <a:ea typeface="Helvetica" charset="0"/>
                <a:cs typeface="Arial" pitchFamily="34" charset="0"/>
                <a:sym typeface="Arial" pitchFamily="34" charset="0"/>
              </a:rPr>
              <a:t>50% of all behavioral health disorders are treated in primary care</a:t>
            </a:r>
            <a:endParaRPr lang="en-US" altLang="en-US" baseline="30000" dirty="0">
              <a:solidFill>
                <a:prstClr val="black"/>
              </a:solidFill>
              <a:ea typeface="Helvetica" charset="0"/>
              <a:cs typeface="Arial" pitchFamily="34" charset="0"/>
              <a:sym typeface="Arial" pitchFamily="34" charset="0"/>
            </a:endParaRPr>
          </a:p>
          <a:p>
            <a:pPr marL="687388" lvl="0" indent="-457200" eaLnBrk="1">
              <a:spcBef>
                <a:spcPts val="600"/>
              </a:spcBef>
              <a:buSzPct val="100000"/>
              <a:defRPr/>
            </a:pPr>
            <a:r>
              <a:rPr lang="en-US" altLang="en-US" dirty="0">
                <a:solidFill>
                  <a:prstClr val="black"/>
                </a:solidFill>
                <a:ea typeface="Helvetica" charset="0"/>
                <a:cs typeface="Arial" pitchFamily="34" charset="0"/>
                <a:sym typeface="Arial" pitchFamily="34" charset="0"/>
              </a:rPr>
              <a:t>20-40% of primary care patients have behavioral health needs</a:t>
            </a:r>
          </a:p>
          <a:p>
            <a:pPr marL="687388" lvl="0" indent="-457200" eaLnBrk="1">
              <a:spcBef>
                <a:spcPts val="600"/>
              </a:spcBef>
              <a:buSzPct val="100000"/>
              <a:defRPr/>
            </a:pPr>
            <a:r>
              <a:rPr lang="en-US" altLang="en-US" dirty="0">
                <a:solidFill>
                  <a:prstClr val="black"/>
                </a:solidFill>
                <a:ea typeface="Helvetica" charset="0"/>
                <a:cs typeface="Arial" pitchFamily="34" charset="0"/>
                <a:sym typeface="Arial" pitchFamily="34" charset="0"/>
              </a:rPr>
              <a:t>48% of the appointments for all psychotropic agents are with a non-psychiatric primary care provider</a:t>
            </a:r>
            <a:endParaRPr lang="en-US" altLang="en-US" baseline="30000" dirty="0">
              <a:solidFill>
                <a:prstClr val="black"/>
              </a:solidFill>
              <a:ea typeface="Helvetica" charset="0"/>
              <a:cs typeface="Arial" pitchFamily="34" charset="0"/>
              <a:sym typeface="Arial"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E156A183-5463-4A87-9EEA-A2550A9D6930}"/>
              </a:ext>
            </a:extLst>
          </p:cNvPr>
          <p:cNvSpPr>
            <a:spLocks noGrp="1"/>
          </p:cNvSpPr>
          <p:nvPr>
            <p:ph type="sldNum" sz="quarter" idx="10"/>
          </p:nvPr>
        </p:nvSpPr>
        <p:spPr/>
        <p:txBody>
          <a:bodyPr/>
          <a:lstStyle/>
          <a:p>
            <a:pPr defTabSz="457200">
              <a:defRPr/>
            </a:pPr>
            <a:fld id="{36355955-99AD-2C47-AB89-1E2F3C8FB03C}" type="slidenum">
              <a:rPr lang="en-US">
                <a:solidFill>
                  <a:prstClr val="black"/>
                </a:solidFill>
                <a:ea typeface="ＭＳ Ｐゴシック"/>
              </a:rPr>
              <a:pPr defTabSz="457200">
                <a:defRPr/>
              </a:pPr>
              <a:t>9</a:t>
            </a:fld>
            <a:endParaRPr lang="en-US" dirty="0">
              <a:solidFill>
                <a:prstClr val="black"/>
              </a:solidFill>
              <a:ea typeface="ＭＳ Ｐゴシック"/>
            </a:endParaRPr>
          </a:p>
        </p:txBody>
      </p:sp>
      <p:sp>
        <p:nvSpPr>
          <p:cNvPr id="5" name="Rectangle 4">
            <a:extLst>
              <a:ext uri="{FF2B5EF4-FFF2-40B4-BE49-F238E27FC236}">
                <a16:creationId xmlns:a16="http://schemas.microsoft.com/office/drawing/2014/main" id="{185BECD5-5D5E-66EC-4276-0112716187BE}"/>
              </a:ext>
            </a:extLst>
          </p:cNvPr>
          <p:cNvSpPr/>
          <p:nvPr/>
        </p:nvSpPr>
        <p:spPr bwMode="auto">
          <a:xfrm>
            <a:off x="101600" y="6307282"/>
            <a:ext cx="2464955" cy="4762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pic>
        <p:nvPicPr>
          <p:cNvPr id="6" name="Picture 5" descr="A group of people in a circle&#10;&#10;Description automatically generated">
            <a:extLst>
              <a:ext uri="{FF2B5EF4-FFF2-40B4-BE49-F238E27FC236}">
                <a16:creationId xmlns:a16="http://schemas.microsoft.com/office/drawing/2014/main" id="{C5811AF7-F7A4-3847-0F7F-8BF1083BF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7242"/>
            <a:ext cx="613289" cy="590575"/>
          </a:xfrm>
          <a:prstGeom prst="rect">
            <a:avLst/>
          </a:prstGeom>
        </p:spPr>
      </p:pic>
    </p:spTree>
    <p:extLst>
      <p:ext uri="{BB962C8B-B14F-4D97-AF65-F5344CB8AC3E}">
        <p14:creationId xmlns:p14="http://schemas.microsoft.com/office/powerpoint/2010/main" val="735735717"/>
      </p:ext>
    </p:extLst>
  </p:cSld>
  <p:clrMapOvr>
    <a:masterClrMapping/>
  </p:clrMapOvr>
</p:sld>
</file>

<file path=ppt/theme/theme1.xml><?xml version="1.0" encoding="utf-8"?>
<a:theme xmlns:a="http://schemas.openxmlformats.org/drawingml/2006/main" name="2_Custom Desig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2_Custom Desig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TotalTime>
  <Words>2393</Words>
  <Application>Microsoft Office PowerPoint</Application>
  <PresentationFormat>Widescreen</PresentationFormat>
  <Paragraphs>310</Paragraphs>
  <Slides>20</Slides>
  <Notes>20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MS PGothic</vt:lpstr>
      <vt:lpstr>MS PGothic</vt:lpstr>
      <vt:lpstr>Arial</vt:lpstr>
      <vt:lpstr>Calibri</vt:lpstr>
      <vt:lpstr>Calibri-Italic</vt:lpstr>
      <vt:lpstr>GreycliffCF-Regular</vt:lpstr>
      <vt:lpstr>Helvetica</vt:lpstr>
      <vt:lpstr>Open Sans</vt:lpstr>
      <vt:lpstr>Open Sans Extrabold</vt:lpstr>
      <vt:lpstr>Open Sans Semibold</vt:lpstr>
      <vt:lpstr>Roboto</vt:lpstr>
      <vt:lpstr>Tahoma</vt:lpstr>
      <vt:lpstr>Wingdings</vt:lpstr>
      <vt:lpstr>2_Custom Design</vt:lpstr>
      <vt:lpstr>PowerPoint Presentation</vt:lpstr>
      <vt:lpstr>OVERVIEW</vt:lpstr>
      <vt:lpstr>LEARNING OBJECTIVES</vt:lpstr>
      <vt:lpstr>THE CCBHC VISION</vt:lpstr>
      <vt:lpstr>CERTIFIED COMMUNITY BEHAVIORAL HEALTH CLINIC</vt:lpstr>
      <vt:lpstr>9 Types of CCBHC Services Required</vt:lpstr>
      <vt:lpstr>JUDSON CENTER’S CCBHC</vt:lpstr>
      <vt:lpstr>MENTAL ILLNESS AND MORTALITY</vt:lpstr>
      <vt:lpstr>SOME STATISTICS</vt:lpstr>
      <vt:lpstr>JUDSON CENTER STORY: THE ROAD TO CCBHC</vt:lpstr>
      <vt:lpstr>THE OPPORTUNITY</vt:lpstr>
      <vt:lpstr>INTERSECTION OF INTEGRATED CARE AND CCBHC</vt:lpstr>
      <vt:lpstr>OUR APPROACH</vt:lpstr>
      <vt:lpstr>CARE COORDINATION IS KEY</vt:lpstr>
      <vt:lpstr>WHAT DOES INTEGRATION LOOK LIKE</vt:lpstr>
      <vt:lpstr>EXPECTED OUTCOMES </vt:lpstr>
      <vt:lpstr>QUALITY AND REPORTING STANDARDS</vt:lpstr>
      <vt:lpstr>WHAT IS MEASURED</vt:lpstr>
      <vt:lpstr>CHALLENGES AND LONG-TERM WORK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Salhaney, Susan</dc:creator>
  <cp:lastModifiedBy>Spearman, Jennifer D.</cp:lastModifiedBy>
  <cp:revision>153</cp:revision>
  <dcterms:created xsi:type="dcterms:W3CDTF">2022-03-03T14:00:17Z</dcterms:created>
  <dcterms:modified xsi:type="dcterms:W3CDTF">2024-11-05T20:40:01Z</dcterms:modified>
</cp:coreProperties>
</file>